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72" r:id="rId3"/>
    <p:sldId id="257" r:id="rId4"/>
    <p:sldId id="262" r:id="rId5"/>
    <p:sldId id="266" r:id="rId6"/>
    <p:sldId id="377" r:id="rId7"/>
    <p:sldId id="259" r:id="rId8"/>
    <p:sldId id="281" r:id="rId9"/>
    <p:sldId id="342" r:id="rId10"/>
    <p:sldId id="343" r:id="rId11"/>
    <p:sldId id="344" r:id="rId12"/>
    <p:sldId id="345" r:id="rId13"/>
    <p:sldId id="269" r:id="rId14"/>
    <p:sldId id="355" r:id="rId15"/>
    <p:sldId id="356" r:id="rId16"/>
    <p:sldId id="357" r:id="rId17"/>
    <p:sldId id="358" r:id="rId18"/>
    <p:sldId id="352" r:id="rId19"/>
    <p:sldId id="351" r:id="rId20"/>
    <p:sldId id="350" r:id="rId21"/>
    <p:sldId id="359" r:id="rId22"/>
    <p:sldId id="360" r:id="rId23"/>
    <p:sldId id="349" r:id="rId24"/>
    <p:sldId id="361" r:id="rId25"/>
    <p:sldId id="348" r:id="rId26"/>
    <p:sldId id="277" r:id="rId27"/>
    <p:sldId id="291" r:id="rId28"/>
    <p:sldId id="373" r:id="rId29"/>
    <p:sldId id="330" r:id="rId30"/>
    <p:sldId id="331" r:id="rId31"/>
    <p:sldId id="332" r:id="rId32"/>
    <p:sldId id="278" r:id="rId33"/>
    <p:sldId id="292" r:id="rId34"/>
    <p:sldId id="334" r:id="rId35"/>
    <p:sldId id="279" r:id="rId36"/>
    <p:sldId id="293" r:id="rId37"/>
    <p:sldId id="335" r:id="rId38"/>
    <p:sldId id="336" r:id="rId39"/>
    <p:sldId id="337" r:id="rId40"/>
    <p:sldId id="338" r:id="rId41"/>
    <p:sldId id="280" r:id="rId42"/>
    <p:sldId id="294" r:id="rId43"/>
    <p:sldId id="339" r:id="rId44"/>
    <p:sldId id="340" r:id="rId45"/>
    <p:sldId id="341"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7AC"/>
    <a:srgbClr val="FF66CC"/>
    <a:srgbClr val="CC0099"/>
    <a:srgbClr val="FFDC47"/>
    <a:srgbClr val="5EEC3C"/>
    <a:srgbClr val="CCCC00"/>
    <a:srgbClr val="FFCC66"/>
    <a:srgbClr val="007033"/>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726" y="12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19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09EE2-0539-4B89-9FF8-33D9C30D62AD}"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E2BBA-2042-490D-ACCF-53B95DFFCFF0}" type="slidenum">
              <a:rPr lang="en-US" smtClean="0"/>
              <a:t>‹#›</a:t>
            </a:fld>
            <a:endParaRPr lang="en-US"/>
          </a:p>
        </p:txBody>
      </p:sp>
    </p:spTree>
    <p:extLst>
      <p:ext uri="{BB962C8B-B14F-4D97-AF65-F5344CB8AC3E}">
        <p14:creationId xmlns:p14="http://schemas.microsoft.com/office/powerpoint/2010/main" val="2844784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5770" y="1044700"/>
            <a:ext cx="5039265" cy="1679755"/>
          </a:xfrm>
          <a:noFill/>
          <a:effectLst>
            <a:outerShdw blurRad="50800" dist="38100" dir="2700000" algn="tl" rotWithShape="0">
              <a:prstClr val="black">
                <a:alpha val="40000"/>
              </a:prstClr>
            </a:outerShdw>
          </a:effectLst>
        </p:spPr>
        <p:txBody>
          <a:bodyPr>
            <a:normAutofit/>
          </a:bodyPr>
          <a:lstStyle>
            <a:lvl1pPr algn="r">
              <a:defRPr sz="3600">
                <a:solidFill>
                  <a:srgbClr val="FFFF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655770" y="2571750"/>
            <a:ext cx="5028887" cy="1068935"/>
          </a:xfrm>
        </p:spPr>
        <p:txBody>
          <a:bodyPr>
            <a:normAutofit/>
          </a:bodyPr>
          <a:lstStyle>
            <a:lvl1pPr marL="0" indent="0" algn="r">
              <a:buNone/>
              <a:defRPr sz="2800" b="0" i="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564B0D0D-72AD-4F1D-ABBA-C4F2E0CECD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350110"/>
            <a:ext cx="8246070" cy="610820"/>
          </a:xfrm>
        </p:spPr>
        <p:txBody>
          <a:bodyPr>
            <a:normAutofit/>
          </a:bodyPr>
          <a:lstStyle>
            <a:lvl1pPr algn="r">
              <a:defRPr sz="3600" baseline="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960930"/>
            <a:ext cx="8246070" cy="2595980"/>
          </a:xfrm>
        </p:spPr>
        <p:txBody>
          <a:bodyPr/>
          <a:lstStyle>
            <a:lvl1pPr algn="l">
              <a:defRPr sz="2800">
                <a:solidFill>
                  <a:schemeClr val="bg1">
                    <a:lumMod val="95000"/>
                  </a:schemeClr>
                </a:solidFill>
              </a:defRPr>
            </a:lvl1pPr>
            <a:lvl2pPr algn="l">
              <a:defRPr>
                <a:solidFill>
                  <a:schemeClr val="bg1">
                    <a:lumMod val="95000"/>
                  </a:schemeClr>
                </a:solidFill>
              </a:defRPr>
            </a:lvl2pPr>
            <a:lvl3pPr algn="l">
              <a:defRPr>
                <a:solidFill>
                  <a:schemeClr val="bg1">
                    <a:lumMod val="95000"/>
                  </a:schemeClr>
                </a:solidFill>
              </a:defRPr>
            </a:lvl3pPr>
            <a:lvl4pPr algn="l">
              <a:defRPr>
                <a:solidFill>
                  <a:schemeClr val="bg1">
                    <a:lumMod val="95000"/>
                  </a:schemeClr>
                </a:solidFill>
              </a:defRPr>
            </a:lvl4pPr>
            <a:lvl5pPr algn="l">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7655" y="433880"/>
            <a:ext cx="5802790" cy="572644"/>
          </a:xfrm>
        </p:spPr>
        <p:txBody>
          <a:bodyPr>
            <a:normAutofit/>
          </a:bodyPr>
          <a:lstStyle>
            <a:lvl1pPr algn="l">
              <a:defRPr sz="360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197655" y="1044700"/>
            <a:ext cx="5802790" cy="3511061"/>
          </a:xfrm>
        </p:spPr>
        <p:txBody>
          <a:bodyPr/>
          <a:lstStyle>
            <a:lvl1pPr>
              <a:defRPr sz="28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350110"/>
            <a:ext cx="8246071" cy="610820"/>
          </a:xfrm>
        </p:spPr>
        <p:txBody>
          <a:bodyPr>
            <a:normAutofit/>
          </a:bodyPr>
          <a:lstStyle>
            <a:lvl1pPr algn="r">
              <a:defRPr sz="3600" baseline="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960930"/>
            <a:ext cx="4040188" cy="479822"/>
          </a:xfrm>
        </p:spPr>
        <p:txBody>
          <a:bodyPr anchor="b"/>
          <a:lstStyle>
            <a:lvl1pPr marL="0" indent="0" algn="ctr">
              <a:buNone/>
              <a:defRPr sz="2400" b="1">
                <a:solidFill>
                  <a:schemeClr val="bg1">
                    <a:lumMod val="9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419045"/>
            <a:ext cx="4040188" cy="2137871"/>
          </a:xfrm>
        </p:spPr>
        <p:txBody>
          <a:bodyPr/>
          <a:lstStyle>
            <a:lvl1pPr algn="ctr">
              <a:defRPr sz="2400">
                <a:solidFill>
                  <a:schemeClr val="bg1">
                    <a:lumMod val="95000"/>
                  </a:schemeClr>
                </a:solidFill>
              </a:defRPr>
            </a:lvl1pPr>
            <a:lvl2pPr algn="ctr">
              <a:defRPr sz="2000">
                <a:solidFill>
                  <a:schemeClr val="bg1">
                    <a:lumMod val="95000"/>
                  </a:schemeClr>
                </a:solidFill>
              </a:defRPr>
            </a:lvl2pPr>
            <a:lvl3pPr algn="ctr">
              <a:defRPr sz="1800">
                <a:solidFill>
                  <a:schemeClr val="bg1">
                    <a:lumMod val="95000"/>
                  </a:schemeClr>
                </a:solidFill>
              </a:defRPr>
            </a:lvl3pPr>
            <a:lvl4pPr algn="ctr">
              <a:defRPr sz="1600">
                <a:solidFill>
                  <a:schemeClr val="bg1">
                    <a:lumMod val="95000"/>
                  </a:schemeClr>
                </a:solidFill>
              </a:defRPr>
            </a:lvl4pPr>
            <a:lvl5pPr algn="ctr">
              <a:defRPr sz="1600">
                <a:solidFill>
                  <a:schemeClr val="bg1">
                    <a:lumMod val="9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960930"/>
            <a:ext cx="4041775" cy="479822"/>
          </a:xfrm>
        </p:spPr>
        <p:txBody>
          <a:bodyPr anchor="b"/>
          <a:lstStyle>
            <a:lvl1pPr marL="0" indent="0" algn="ctr">
              <a:buNone/>
              <a:defRPr sz="2400" b="1">
                <a:solidFill>
                  <a:schemeClr val="bg1">
                    <a:lumMod val="9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419045"/>
            <a:ext cx="4041775" cy="2137871"/>
          </a:xfrm>
        </p:spPr>
        <p:txBody>
          <a:bodyPr/>
          <a:lstStyle>
            <a:lvl1pPr algn="ctr">
              <a:defRPr sz="2400">
                <a:solidFill>
                  <a:schemeClr val="bg1">
                    <a:lumMod val="95000"/>
                  </a:schemeClr>
                </a:solidFill>
              </a:defRPr>
            </a:lvl1pPr>
            <a:lvl2pPr algn="ctr">
              <a:defRPr sz="2000">
                <a:solidFill>
                  <a:schemeClr val="bg1">
                    <a:lumMod val="95000"/>
                  </a:schemeClr>
                </a:solidFill>
              </a:defRPr>
            </a:lvl2pPr>
            <a:lvl3pPr algn="ctr">
              <a:defRPr sz="1800">
                <a:solidFill>
                  <a:schemeClr val="bg1">
                    <a:lumMod val="95000"/>
                  </a:schemeClr>
                </a:solidFill>
              </a:defRPr>
            </a:lvl3pPr>
            <a:lvl4pPr algn="ctr">
              <a:defRPr sz="1600">
                <a:solidFill>
                  <a:schemeClr val="bg1">
                    <a:lumMod val="95000"/>
                  </a:schemeClr>
                </a:solidFill>
              </a:defRPr>
            </a:lvl4pPr>
            <a:lvl5pPr algn="ctr">
              <a:defRPr sz="1600">
                <a:solidFill>
                  <a:schemeClr val="bg1">
                    <a:lumMod val="9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youtu.be/fg1eMFnl61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youtu.be/YsNZOVYETQ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youtu.be/VxU-qwqJk5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youtu.be/lFANjLJ0B9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s://youtu.be/Yd0M-0DVB9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youtu.be/JmlvmHOKu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youtu.be/ScypIehtol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youtu.be/-qgYXJ55DB8"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https://youtu.be/__N7lV59GMI"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youtu.be/xH3tXQnlmF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2874" y="1044700"/>
            <a:ext cx="4277571" cy="1679755"/>
          </a:xfrm>
        </p:spPr>
        <p:txBody>
          <a:bodyPr>
            <a:normAutofit/>
          </a:bodyPr>
          <a:lstStyle/>
          <a:p>
            <a:pPr algn="ctr"/>
            <a:r>
              <a:rPr lang="en-US" dirty="0" smtClean="0"/>
              <a:t>Skating Merit </a:t>
            </a:r>
            <a:r>
              <a:rPr lang="en-US" dirty="0" smtClean="0"/>
              <a:t>Badge</a:t>
            </a:r>
            <a:br>
              <a:rPr lang="en-US" dirty="0" smtClean="0"/>
            </a:br>
            <a:r>
              <a:rPr lang="en-US" dirty="0" smtClean="0"/>
              <a:t>In-Line Skating Option</a:t>
            </a:r>
            <a:endParaRPr lang="en-US" dirty="0"/>
          </a:p>
        </p:txBody>
      </p:sp>
      <p:sp>
        <p:nvSpPr>
          <p:cNvPr id="3" name="Subtitle 2"/>
          <p:cNvSpPr>
            <a:spLocks noGrp="1"/>
          </p:cNvSpPr>
          <p:nvPr>
            <p:ph type="subTitle" idx="1"/>
          </p:nvPr>
        </p:nvSpPr>
        <p:spPr/>
        <p:txBody>
          <a:bodyPr/>
          <a:lstStyle/>
          <a:p>
            <a:r>
              <a:rPr lang="en-US" dirty="0" smtClean="0"/>
              <a:t>Troop 344 and 9344</a:t>
            </a:r>
          </a:p>
          <a:p>
            <a:r>
              <a:rPr lang="en-US" dirty="0" smtClean="0"/>
              <a:t>Pemberville, OH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475" y="1417852"/>
            <a:ext cx="914400" cy="933450"/>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2820" y="433880"/>
            <a:ext cx="3664920" cy="1221640"/>
          </a:xfrm>
        </p:spPr>
        <p:txBody>
          <a:bodyPr>
            <a:normAutofit/>
          </a:bodyPr>
          <a:lstStyle/>
          <a:p>
            <a:r>
              <a:rPr lang="en-US" sz="3200" dirty="0" smtClean="0"/>
              <a:t>Hazards of Skating</a:t>
            </a:r>
            <a:br>
              <a:rPr lang="en-US" sz="3200" dirty="0" smtClean="0"/>
            </a:br>
            <a:r>
              <a:rPr lang="en-US" sz="3200" dirty="0" smtClean="0"/>
              <a:t>(continued)</a:t>
            </a:r>
            <a:endParaRPr lang="en-US" sz="3200" dirty="0"/>
          </a:p>
        </p:txBody>
      </p:sp>
      <p:sp>
        <p:nvSpPr>
          <p:cNvPr id="3" name="Content Placeholder 2"/>
          <p:cNvSpPr>
            <a:spLocks noGrp="1"/>
          </p:cNvSpPr>
          <p:nvPr>
            <p:ph idx="1"/>
          </p:nvPr>
        </p:nvSpPr>
        <p:spPr>
          <a:xfrm>
            <a:off x="448966" y="1808225"/>
            <a:ext cx="4733854" cy="2595985"/>
          </a:xfrm>
        </p:spPr>
        <p:txBody>
          <a:bodyPr>
            <a:normAutofit fontScale="77500" lnSpcReduction="20000"/>
          </a:bodyPr>
          <a:lstStyle/>
          <a:p>
            <a:pPr marL="514350" indent="-514350">
              <a:buFont typeface="+mj-lt"/>
              <a:buAutoNum type="arabicPeriod" startAt="5"/>
            </a:pPr>
            <a:r>
              <a:rPr lang="en-US" b="1" dirty="0" smtClean="0"/>
              <a:t>Hand </a:t>
            </a:r>
            <a:r>
              <a:rPr lang="en-US" b="1" dirty="0"/>
              <a:t>and Wrist Injuries</a:t>
            </a:r>
            <a:r>
              <a:rPr lang="en-US" dirty="0"/>
              <a:t/>
            </a:r>
            <a:br>
              <a:rPr lang="en-US" dirty="0"/>
            </a:br>
            <a:r>
              <a:rPr lang="en-US" dirty="0"/>
              <a:t>When we experience a slip or fall, our immediate instinct is to put our hands out to catch ourselves--which is good, because it protects the more important head and face. But it can also result in serious injury to the hand or wrist from the force of the impact.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230" y="1799490"/>
            <a:ext cx="3318115" cy="2604720"/>
          </a:xfrm>
          <a:prstGeom prst="rect">
            <a:avLst/>
          </a:prstGeom>
        </p:spPr>
      </p:pic>
    </p:spTree>
    <p:extLst>
      <p:ext uri="{BB962C8B-B14F-4D97-AF65-F5344CB8AC3E}">
        <p14:creationId xmlns:p14="http://schemas.microsoft.com/office/powerpoint/2010/main" val="639074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86585"/>
            <a:ext cx="8246070" cy="610820"/>
          </a:xfrm>
        </p:spPr>
        <p:txBody>
          <a:bodyPr>
            <a:normAutofit fontScale="90000"/>
          </a:bodyPr>
          <a:lstStyle/>
          <a:p>
            <a:r>
              <a:rPr lang="en-US" dirty="0" smtClean="0"/>
              <a:t>Skating Safety Tips</a:t>
            </a:r>
            <a:endParaRPr lang="en-US" dirty="0"/>
          </a:p>
        </p:txBody>
      </p:sp>
      <p:sp>
        <p:nvSpPr>
          <p:cNvPr id="3" name="Content Placeholder 2"/>
          <p:cNvSpPr>
            <a:spLocks noGrp="1"/>
          </p:cNvSpPr>
          <p:nvPr>
            <p:ph idx="1"/>
          </p:nvPr>
        </p:nvSpPr>
        <p:spPr>
          <a:xfrm>
            <a:off x="448966" y="1655520"/>
            <a:ext cx="6260904" cy="3359510"/>
          </a:xfrm>
        </p:spPr>
        <p:txBody>
          <a:bodyPr>
            <a:normAutofit fontScale="77500" lnSpcReduction="20000"/>
          </a:bodyPr>
          <a:lstStyle/>
          <a:p>
            <a:pPr marL="514350" indent="-514350">
              <a:buFont typeface="+mj-lt"/>
              <a:buAutoNum type="arabicPeriod"/>
            </a:pPr>
            <a:r>
              <a:rPr lang="en-US" b="1" dirty="0" smtClean="0"/>
              <a:t>Proper </a:t>
            </a:r>
            <a:r>
              <a:rPr lang="en-US" b="1" dirty="0"/>
              <a:t>Equipment</a:t>
            </a:r>
            <a:r>
              <a:rPr lang="en-US" dirty="0"/>
              <a:t/>
            </a:r>
            <a:br>
              <a:rPr lang="en-US" dirty="0"/>
            </a:br>
            <a:r>
              <a:rPr lang="en-US" dirty="0"/>
              <a:t>Many of the orthopedic skating injuries that are commonly suffered can be prevented by simply wearing proper equipment; that may include padding, helmets, and--of course--quality skates.</a:t>
            </a:r>
          </a:p>
          <a:p>
            <a:pPr marL="514350" indent="-514350">
              <a:buFont typeface="+mj-lt"/>
              <a:buAutoNum type="arabicPeriod"/>
            </a:pPr>
            <a:r>
              <a:rPr lang="en-US" b="1" dirty="0"/>
              <a:t>Proper Fit</a:t>
            </a:r>
            <a:r>
              <a:rPr lang="en-US" dirty="0"/>
              <a:t/>
            </a:r>
            <a:br>
              <a:rPr lang="en-US" dirty="0"/>
            </a:br>
            <a:r>
              <a:rPr lang="en-US" dirty="0"/>
              <a:t>Skates that do not fit properly contribute to a high number of skating injuries; they may cause stress to bones, muscles, and ligaments, as well as imbalance.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575" y="1197405"/>
            <a:ext cx="1832460" cy="18324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575" y="3029865"/>
            <a:ext cx="1832460" cy="1832460"/>
          </a:xfrm>
          <a:prstGeom prst="rect">
            <a:avLst/>
          </a:prstGeom>
        </p:spPr>
      </p:pic>
    </p:spTree>
    <p:extLst>
      <p:ext uri="{BB962C8B-B14F-4D97-AF65-F5344CB8AC3E}">
        <p14:creationId xmlns:p14="http://schemas.microsoft.com/office/powerpoint/2010/main" val="149636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739290"/>
            <a:ext cx="8246070" cy="610820"/>
          </a:xfrm>
        </p:spPr>
        <p:txBody>
          <a:bodyPr>
            <a:normAutofit fontScale="90000"/>
          </a:bodyPr>
          <a:lstStyle/>
          <a:p>
            <a:r>
              <a:rPr lang="en-US" dirty="0" smtClean="0"/>
              <a:t>Skating Safety Tips </a:t>
            </a:r>
            <a:br>
              <a:rPr lang="en-US" dirty="0" smtClean="0"/>
            </a:br>
            <a:r>
              <a:rPr lang="en-US" dirty="0" smtClean="0"/>
              <a:t>(continued)</a:t>
            </a:r>
            <a:endParaRPr lang="en-US" dirty="0"/>
          </a:p>
        </p:txBody>
      </p:sp>
      <p:sp>
        <p:nvSpPr>
          <p:cNvPr id="3" name="Content Placeholder 2"/>
          <p:cNvSpPr>
            <a:spLocks noGrp="1"/>
          </p:cNvSpPr>
          <p:nvPr>
            <p:ph idx="1"/>
          </p:nvPr>
        </p:nvSpPr>
        <p:spPr>
          <a:xfrm>
            <a:off x="448965" y="1655520"/>
            <a:ext cx="5497379" cy="3359510"/>
          </a:xfrm>
        </p:spPr>
        <p:txBody>
          <a:bodyPr>
            <a:normAutofit fontScale="70000" lnSpcReduction="20000"/>
          </a:bodyPr>
          <a:lstStyle/>
          <a:p>
            <a:pPr marL="514350" indent="-514350">
              <a:buFont typeface="+mj-lt"/>
              <a:buAutoNum type="arabicPeriod" startAt="3"/>
            </a:pPr>
            <a:r>
              <a:rPr lang="en-US" b="1" dirty="0" smtClean="0"/>
              <a:t>Warm </a:t>
            </a:r>
            <a:r>
              <a:rPr lang="en-US" b="1" dirty="0"/>
              <a:t>Up Thoroughly</a:t>
            </a:r>
            <a:r>
              <a:rPr lang="en-US" dirty="0"/>
              <a:t/>
            </a:r>
            <a:br>
              <a:rPr lang="en-US" dirty="0"/>
            </a:br>
            <a:r>
              <a:rPr lang="en-US" dirty="0"/>
              <a:t>Cold muscles and ligaments are more brittle and prone to tears and injury. Warming up can help to loosen your muscles, tendons, and ligaments and help to prevent tears.</a:t>
            </a:r>
          </a:p>
          <a:p>
            <a:pPr marL="514350" indent="-514350">
              <a:buFont typeface="+mj-lt"/>
              <a:buAutoNum type="arabicPeriod" startAt="3"/>
            </a:pPr>
            <a:r>
              <a:rPr lang="en-US" b="1" dirty="0"/>
              <a:t>Avoid Extreme Exposure</a:t>
            </a:r>
            <a:r>
              <a:rPr lang="en-US" dirty="0"/>
              <a:t/>
            </a:r>
            <a:br>
              <a:rPr lang="en-US" dirty="0"/>
            </a:br>
            <a:r>
              <a:rPr lang="en-US" dirty="0"/>
              <a:t>Wear adequately warm clothing--thick layers and a waterproof shell. And pay attention to changing weather. If you start to feel uncomfortable or chilled, it’s time to end your activity and return to warm shelter.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50" y="3347591"/>
            <a:ext cx="2533041" cy="1611295"/>
          </a:xfrm>
          <a:prstGeom prst="rect">
            <a:avLst/>
          </a:prstGeom>
        </p:spPr>
      </p:pic>
      <p:pic>
        <p:nvPicPr>
          <p:cNvPr id="6" name="Picture 5"/>
          <p:cNvPicPr>
            <a:picLocks noChangeAspect="1"/>
          </p:cNvPicPr>
          <p:nvPr/>
        </p:nvPicPr>
        <p:blipFill>
          <a:blip r:embed="rId3"/>
          <a:stretch>
            <a:fillRect/>
          </a:stretch>
        </p:blipFill>
        <p:spPr>
          <a:xfrm>
            <a:off x="6099050" y="1655520"/>
            <a:ext cx="2533041" cy="1692071"/>
          </a:xfrm>
          <a:prstGeom prst="rect">
            <a:avLst/>
          </a:prstGeom>
        </p:spPr>
      </p:pic>
    </p:spTree>
    <p:extLst>
      <p:ext uri="{BB962C8B-B14F-4D97-AF65-F5344CB8AC3E}">
        <p14:creationId xmlns:p14="http://schemas.microsoft.com/office/powerpoint/2010/main" val="286628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1b</a:t>
            </a:r>
            <a:endParaRPr lang="en-US" dirty="0"/>
          </a:p>
        </p:txBody>
      </p:sp>
      <p:sp>
        <p:nvSpPr>
          <p:cNvPr id="5" name="Content Placeholder 4"/>
          <p:cNvSpPr>
            <a:spLocks noGrp="1"/>
          </p:cNvSpPr>
          <p:nvPr>
            <p:ph idx="1"/>
          </p:nvPr>
        </p:nvSpPr>
        <p:spPr/>
        <p:txBody>
          <a:bodyPr>
            <a:normAutofit/>
          </a:bodyPr>
          <a:lstStyle/>
          <a:p>
            <a:pPr marL="457200" lvl="1" indent="0">
              <a:lnSpc>
                <a:spcPct val="80000"/>
              </a:lnSpc>
              <a:buNone/>
            </a:pPr>
            <a:r>
              <a:rPr lang="en-US" sz="2000" dirty="0"/>
              <a:t>Show that you know first aid for injuries or illnesses that could occur while skating, including hypothermia, frostbite, lacerations, abrasions, fractures, sprains and strains, blisters, heat-related reactions, and shock.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510" y="253477"/>
            <a:ext cx="914400" cy="933450"/>
          </a:xfrm>
          <a:prstGeom prst="rect">
            <a:avLst/>
          </a:prstGeom>
        </p:spPr>
      </p:pic>
    </p:spTree>
    <p:extLst>
      <p:ext uri="{BB962C8B-B14F-4D97-AF65-F5344CB8AC3E}">
        <p14:creationId xmlns:p14="http://schemas.microsoft.com/office/powerpoint/2010/main" val="1037060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Hypothermia</a:t>
            </a:r>
            <a:endParaRPr lang="en-US" dirty="0">
              <a:solidFill>
                <a:srgbClr val="FFFF00"/>
              </a:solidFill>
              <a:effectLst>
                <a:outerShdw blurRad="38100" dist="38100" dir="2700000" algn="tl">
                  <a:srgbClr val="000000">
                    <a:alpha val="43137"/>
                  </a:srgbClr>
                </a:outerShdw>
              </a:effectLst>
            </a:endParaRPr>
          </a:p>
        </p:txBody>
      </p:sp>
      <p:pic>
        <p:nvPicPr>
          <p:cNvPr id="7" name="Content Placeholder 6"/>
          <p:cNvPicPr>
            <a:picLocks noGrp="1" noChangeAspect="1"/>
          </p:cNvPicPr>
          <p:nvPr>
            <p:ph sz="half" idx="1"/>
          </p:nvPr>
        </p:nvPicPr>
        <p:blipFill rotWithShape="1">
          <a:blip r:embed="rId2"/>
          <a:srcRect t="8917" b="5598"/>
          <a:stretch/>
        </p:blipFill>
        <p:spPr>
          <a:xfrm>
            <a:off x="5632700" y="1006075"/>
            <a:ext cx="3054100" cy="3916157"/>
          </a:xfrm>
          <a:prstGeom prst="rect">
            <a:avLst/>
          </a:prstGeom>
        </p:spPr>
      </p:pic>
      <p:sp>
        <p:nvSpPr>
          <p:cNvPr id="5" name="Content Placeholder 4"/>
          <p:cNvSpPr>
            <a:spLocks noGrp="1"/>
          </p:cNvSpPr>
          <p:nvPr>
            <p:ph sz="half" idx="2"/>
          </p:nvPr>
        </p:nvSpPr>
        <p:spPr>
          <a:xfrm>
            <a:off x="457136" y="1502815"/>
            <a:ext cx="5031093" cy="3394472"/>
          </a:xfrm>
        </p:spPr>
        <p:txBody>
          <a:bodyPr>
            <a:normAutofit lnSpcReduction="10000"/>
          </a:bodyPr>
          <a:lstStyle/>
          <a:p>
            <a:r>
              <a:rPr lang="en-US" dirty="0">
                <a:solidFill>
                  <a:schemeClr val="bg1">
                    <a:lumMod val="95000"/>
                  </a:schemeClr>
                </a:solidFill>
              </a:rPr>
              <a:t>Gently remove wet clothing. </a:t>
            </a:r>
            <a:endParaRPr lang="en-US" dirty="0" smtClean="0">
              <a:solidFill>
                <a:schemeClr val="bg1">
                  <a:lumMod val="95000"/>
                </a:schemeClr>
              </a:solidFill>
            </a:endParaRPr>
          </a:p>
          <a:p>
            <a:r>
              <a:rPr lang="en-US" dirty="0" smtClean="0">
                <a:solidFill>
                  <a:schemeClr val="bg1">
                    <a:lumMod val="95000"/>
                  </a:schemeClr>
                </a:solidFill>
              </a:rPr>
              <a:t>Replace </a:t>
            </a:r>
            <a:r>
              <a:rPr lang="en-US" dirty="0">
                <a:solidFill>
                  <a:schemeClr val="bg1">
                    <a:lumMod val="95000"/>
                  </a:schemeClr>
                </a:solidFill>
              </a:rPr>
              <a:t>wet things with warm, dry coats or blankets. </a:t>
            </a:r>
            <a:endParaRPr lang="en-US" dirty="0" smtClean="0">
              <a:solidFill>
                <a:schemeClr val="bg1">
                  <a:lumMod val="95000"/>
                </a:schemeClr>
              </a:solidFill>
            </a:endParaRPr>
          </a:p>
          <a:p>
            <a:r>
              <a:rPr lang="en-US" dirty="0" smtClean="0">
                <a:solidFill>
                  <a:schemeClr val="bg1">
                    <a:lumMod val="95000"/>
                  </a:schemeClr>
                </a:solidFill>
              </a:rPr>
              <a:t>If </a:t>
            </a:r>
            <a:r>
              <a:rPr lang="en-US" dirty="0">
                <a:solidFill>
                  <a:schemeClr val="bg1">
                    <a:lumMod val="95000"/>
                  </a:schemeClr>
                </a:solidFill>
              </a:rPr>
              <a:t>further warming is needed, do so gradually. </a:t>
            </a:r>
            <a:endParaRPr lang="en-US" dirty="0" smtClean="0">
              <a:solidFill>
                <a:schemeClr val="bg1">
                  <a:lumMod val="95000"/>
                </a:schemeClr>
              </a:solidFill>
            </a:endParaRPr>
          </a:p>
          <a:p>
            <a:pPr lvl="1"/>
            <a:r>
              <a:rPr lang="en-US" dirty="0" smtClean="0">
                <a:solidFill>
                  <a:schemeClr val="bg1">
                    <a:lumMod val="95000"/>
                  </a:schemeClr>
                </a:solidFill>
              </a:rPr>
              <a:t>For </a:t>
            </a:r>
            <a:r>
              <a:rPr lang="en-US" dirty="0">
                <a:solidFill>
                  <a:schemeClr val="bg1">
                    <a:lumMod val="95000"/>
                  </a:schemeClr>
                </a:solidFill>
              </a:rPr>
              <a:t>example, apply warm, dry compresses to the center of the body — neck, chest and groin.</a:t>
            </a:r>
          </a:p>
        </p:txBody>
      </p:sp>
    </p:spTree>
    <p:extLst>
      <p:ext uri="{BB962C8B-B14F-4D97-AF65-F5344CB8AC3E}">
        <p14:creationId xmlns:p14="http://schemas.microsoft.com/office/powerpoint/2010/main" val="2151107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Frostbite</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877410" y="1063229"/>
            <a:ext cx="4114863" cy="3687555"/>
          </a:xfrm>
        </p:spPr>
        <p:txBody>
          <a:bodyPr>
            <a:normAutofit fontScale="77500" lnSpcReduction="20000"/>
          </a:bodyPr>
          <a:lstStyle/>
          <a:p>
            <a:r>
              <a:rPr lang="en-US" dirty="0">
                <a:solidFill>
                  <a:schemeClr val="bg1">
                    <a:lumMod val="95000"/>
                  </a:schemeClr>
                </a:solidFill>
              </a:rPr>
              <a:t>Warm the frostbitten parts in warm (not hot) water for about 30 minutes. </a:t>
            </a:r>
            <a:endParaRPr lang="en-US" dirty="0" smtClean="0">
              <a:solidFill>
                <a:schemeClr val="bg1">
                  <a:lumMod val="95000"/>
                </a:schemeClr>
              </a:solidFill>
            </a:endParaRPr>
          </a:p>
          <a:p>
            <a:r>
              <a:rPr lang="en-US" dirty="0" smtClean="0">
                <a:solidFill>
                  <a:schemeClr val="bg1">
                    <a:lumMod val="95000"/>
                  </a:schemeClr>
                </a:solidFill>
              </a:rPr>
              <a:t>Place </a:t>
            </a:r>
            <a:r>
              <a:rPr lang="en-US" dirty="0">
                <a:solidFill>
                  <a:schemeClr val="bg1">
                    <a:lumMod val="95000"/>
                  </a:schemeClr>
                </a:solidFill>
              </a:rPr>
              <a:t>clean cotton balls between frostbitten fingers and toes after they've been warmed. </a:t>
            </a:r>
            <a:endParaRPr lang="en-US" dirty="0" smtClean="0">
              <a:solidFill>
                <a:schemeClr val="bg1">
                  <a:lumMod val="95000"/>
                </a:schemeClr>
              </a:solidFill>
            </a:endParaRPr>
          </a:p>
          <a:p>
            <a:r>
              <a:rPr lang="en-US" dirty="0" smtClean="0">
                <a:solidFill>
                  <a:schemeClr val="bg1">
                    <a:lumMod val="95000"/>
                  </a:schemeClr>
                </a:solidFill>
              </a:rPr>
              <a:t>Loosely </a:t>
            </a:r>
            <a:r>
              <a:rPr lang="en-US" dirty="0">
                <a:solidFill>
                  <a:schemeClr val="bg1">
                    <a:lumMod val="95000"/>
                  </a:schemeClr>
                </a:solidFill>
              </a:rPr>
              <a:t>wrap warmed areas with clean bandages to prevent refreezing. </a:t>
            </a:r>
            <a:endParaRPr lang="en-US" dirty="0" smtClean="0">
              <a:solidFill>
                <a:schemeClr val="bg1">
                  <a:lumMod val="95000"/>
                </a:schemeClr>
              </a:solidFill>
            </a:endParaRPr>
          </a:p>
          <a:p>
            <a:r>
              <a:rPr lang="en-US" dirty="0" smtClean="0">
                <a:solidFill>
                  <a:schemeClr val="bg1">
                    <a:lumMod val="95000"/>
                  </a:schemeClr>
                </a:solidFill>
              </a:rPr>
              <a:t>Give acetaminophen </a:t>
            </a:r>
            <a:r>
              <a:rPr lang="en-US" dirty="0">
                <a:solidFill>
                  <a:schemeClr val="bg1">
                    <a:lumMod val="95000"/>
                  </a:schemeClr>
                </a:solidFill>
              </a:rPr>
              <a:t>or ibuprofen for pain.</a:t>
            </a:r>
          </a:p>
        </p:txBody>
      </p:sp>
      <p:pic>
        <p:nvPicPr>
          <p:cNvPr id="6" name="Content Placeholder 5"/>
          <p:cNvPicPr>
            <a:picLocks noGrp="1" noChangeAspect="1"/>
          </p:cNvPicPr>
          <p:nvPr>
            <p:ph sz="half" idx="1"/>
          </p:nvPr>
        </p:nvPicPr>
        <p:blipFill rotWithShape="1">
          <a:blip r:embed="rId2"/>
          <a:srcRect b="6084"/>
          <a:stretch/>
        </p:blipFill>
        <p:spPr>
          <a:xfrm>
            <a:off x="296260" y="1655520"/>
            <a:ext cx="4038600" cy="2901395"/>
          </a:xfrm>
          <a:prstGeom prst="rect">
            <a:avLst/>
          </a:prstGeom>
        </p:spPr>
      </p:pic>
    </p:spTree>
    <p:extLst>
      <p:ext uri="{BB962C8B-B14F-4D97-AF65-F5344CB8AC3E}">
        <p14:creationId xmlns:p14="http://schemas.microsoft.com/office/powerpoint/2010/main" val="3839447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solidFill>
                  <a:srgbClr val="FFFF00"/>
                </a:solidFill>
                <a:effectLst>
                  <a:outerShdw blurRad="38100" dist="38100" dir="2700000" algn="tl">
                    <a:srgbClr val="000000">
                      <a:alpha val="43137"/>
                    </a:srgbClr>
                  </a:outerShdw>
                </a:effectLst>
              </a:rPr>
              <a:t>First Aid for Lacerations</a:t>
            </a:r>
          </a:p>
        </p:txBody>
      </p:sp>
      <p:sp>
        <p:nvSpPr>
          <p:cNvPr id="5" name="Content Placeholder 4"/>
          <p:cNvSpPr>
            <a:spLocks noGrp="1"/>
          </p:cNvSpPr>
          <p:nvPr>
            <p:ph sz="half" idx="2"/>
          </p:nvPr>
        </p:nvSpPr>
        <p:spPr>
          <a:xfrm>
            <a:off x="4877410" y="1063229"/>
            <a:ext cx="4114863" cy="3687555"/>
          </a:xfrm>
        </p:spPr>
        <p:txBody>
          <a:bodyPr>
            <a:normAutofit fontScale="62500" lnSpcReduction="20000"/>
          </a:bodyPr>
          <a:lstStyle/>
          <a:p>
            <a:r>
              <a:rPr lang="en-US" dirty="0">
                <a:solidFill>
                  <a:schemeClr val="bg1">
                    <a:lumMod val="95000"/>
                  </a:schemeClr>
                </a:solidFill>
              </a:rPr>
              <a:t>Stop the Bleeding by apply direct pressure on the area if necessary.</a:t>
            </a:r>
          </a:p>
          <a:p>
            <a:r>
              <a:rPr lang="en-US" dirty="0">
                <a:solidFill>
                  <a:schemeClr val="bg1">
                    <a:lumMod val="95000"/>
                  </a:schemeClr>
                </a:solidFill>
              </a:rPr>
              <a:t>Clean the area with warm water and gentle soap.</a:t>
            </a:r>
          </a:p>
          <a:p>
            <a:r>
              <a:rPr lang="en-US" dirty="0">
                <a:solidFill>
                  <a:schemeClr val="bg1">
                    <a:lumMod val="95000"/>
                  </a:schemeClr>
                </a:solidFill>
              </a:rPr>
              <a:t>Apply an antibiotic ointment to reduce chance of infection.</a:t>
            </a:r>
          </a:p>
          <a:p>
            <a:r>
              <a:rPr lang="en-US" dirty="0">
                <a:solidFill>
                  <a:schemeClr val="bg1">
                    <a:lumMod val="95000"/>
                  </a:schemeClr>
                </a:solidFill>
              </a:rPr>
              <a:t>For a minor laceration, remove the bandage after a couple of days to promote healing.</a:t>
            </a:r>
          </a:p>
          <a:p>
            <a:r>
              <a:rPr lang="en-US" dirty="0">
                <a:solidFill>
                  <a:schemeClr val="bg1">
                    <a:lumMod val="95000"/>
                  </a:schemeClr>
                </a:solidFill>
              </a:rPr>
              <a:t>Call a health care provider if:</a:t>
            </a:r>
          </a:p>
          <a:p>
            <a:pPr lvl="1"/>
            <a:r>
              <a:rPr lang="en-US" dirty="0">
                <a:solidFill>
                  <a:schemeClr val="bg1">
                    <a:lumMod val="95000"/>
                  </a:schemeClr>
                </a:solidFill>
              </a:rPr>
              <a:t>The cut is deep or over a joint</a:t>
            </a:r>
          </a:p>
          <a:p>
            <a:pPr lvl="1"/>
            <a:r>
              <a:rPr lang="en-US" dirty="0">
                <a:solidFill>
                  <a:schemeClr val="bg1">
                    <a:lumMod val="95000"/>
                  </a:schemeClr>
                </a:solidFill>
              </a:rPr>
              <a:t>If the cut doesn't heal or shows signs of infection, including redness, swelling, pus, or excessive pain.</a:t>
            </a:r>
          </a:p>
        </p:txBody>
      </p:sp>
      <p:pic>
        <p:nvPicPr>
          <p:cNvPr id="7" name="Content Placeholder 6"/>
          <p:cNvPicPr>
            <a:picLocks noGrp="1" noChangeAspect="1"/>
          </p:cNvPicPr>
          <p:nvPr>
            <p:ph sz="half" idx="1"/>
          </p:nvPr>
        </p:nvPicPr>
        <p:blipFill>
          <a:blip r:embed="rId2"/>
          <a:stretch>
            <a:fillRect/>
          </a:stretch>
        </p:blipFill>
        <p:spPr>
          <a:xfrm>
            <a:off x="457200" y="1551781"/>
            <a:ext cx="4038600" cy="2690812"/>
          </a:xfrm>
          <a:prstGeom prst="rect">
            <a:avLst/>
          </a:prstGeom>
        </p:spPr>
      </p:pic>
    </p:spTree>
    <p:extLst>
      <p:ext uri="{BB962C8B-B14F-4D97-AF65-F5344CB8AC3E}">
        <p14:creationId xmlns:p14="http://schemas.microsoft.com/office/powerpoint/2010/main" val="142667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solidFill>
                  <a:srgbClr val="FFFF00"/>
                </a:solidFill>
                <a:effectLst>
                  <a:outerShdw blurRad="38100" dist="38100" dir="2700000" algn="tl">
                    <a:srgbClr val="000000">
                      <a:alpha val="43137"/>
                    </a:srgbClr>
                  </a:outerShdw>
                </a:effectLst>
              </a:rPr>
              <a:t>First Aid for </a:t>
            </a:r>
            <a:r>
              <a:rPr lang="en-US" dirty="0" smtClean="0">
                <a:solidFill>
                  <a:srgbClr val="FFFF00"/>
                </a:solidFill>
                <a:effectLst>
                  <a:outerShdw blurRad="38100" dist="38100" dir="2700000" algn="tl">
                    <a:srgbClr val="000000">
                      <a:alpha val="43137"/>
                    </a:srgbClr>
                  </a:outerShdw>
                </a:effectLst>
              </a:rPr>
              <a:t>Abrasions</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877410" y="1063229"/>
            <a:ext cx="4114863" cy="3687555"/>
          </a:xfrm>
        </p:spPr>
        <p:txBody>
          <a:bodyPr>
            <a:normAutofit fontScale="62500" lnSpcReduction="20000"/>
          </a:bodyPr>
          <a:lstStyle/>
          <a:p>
            <a:pPr eaLnBrk="0" fontAlgn="base" hangingPunct="0">
              <a:spcBef>
                <a:spcPct val="0"/>
              </a:spcBef>
              <a:spcAft>
                <a:spcPct val="0"/>
              </a:spcAft>
            </a:pPr>
            <a:r>
              <a:rPr lang="en-US" altLang="en-US" dirty="0">
                <a:solidFill>
                  <a:schemeClr val="bg1">
                    <a:lumMod val="95000"/>
                  </a:schemeClr>
                </a:solidFill>
              </a:rPr>
              <a:t>Gently clean the area with cool to lukewarm water and mild soap. </a:t>
            </a:r>
            <a:endParaRPr lang="en-US" altLang="en-US" dirty="0" smtClean="0">
              <a:solidFill>
                <a:schemeClr val="bg1">
                  <a:lumMod val="95000"/>
                </a:schemeClr>
              </a:solidFill>
            </a:endParaRPr>
          </a:p>
          <a:p>
            <a:pPr eaLnBrk="0" fontAlgn="base" hangingPunct="0">
              <a:spcBef>
                <a:spcPct val="0"/>
              </a:spcBef>
              <a:spcAft>
                <a:spcPct val="0"/>
              </a:spcAft>
            </a:pPr>
            <a:r>
              <a:rPr lang="en-US" altLang="en-US" dirty="0" smtClean="0">
                <a:solidFill>
                  <a:schemeClr val="bg1">
                    <a:lumMod val="95000"/>
                  </a:schemeClr>
                </a:solidFill>
              </a:rPr>
              <a:t>Remove </a:t>
            </a:r>
            <a:r>
              <a:rPr lang="en-US" altLang="en-US" dirty="0">
                <a:solidFill>
                  <a:schemeClr val="bg1">
                    <a:lumMod val="95000"/>
                  </a:schemeClr>
                </a:solidFill>
              </a:rPr>
              <a:t>dirt or other particles from the wound using sterilized tweezers.</a:t>
            </a:r>
          </a:p>
          <a:p>
            <a:pPr eaLnBrk="0" fontAlgn="base" hangingPunct="0">
              <a:spcBef>
                <a:spcPct val="0"/>
              </a:spcBef>
              <a:spcAft>
                <a:spcPct val="0"/>
              </a:spcAft>
            </a:pPr>
            <a:r>
              <a:rPr lang="en-US" dirty="0" smtClean="0">
                <a:solidFill>
                  <a:schemeClr val="bg1">
                    <a:lumMod val="95000"/>
                  </a:schemeClr>
                </a:solidFill>
              </a:rPr>
              <a:t>Apply </a:t>
            </a:r>
            <a:r>
              <a:rPr lang="en-US" dirty="0">
                <a:solidFill>
                  <a:schemeClr val="bg1">
                    <a:lumMod val="95000"/>
                  </a:schemeClr>
                </a:solidFill>
              </a:rPr>
              <a:t>an antibiotic ointment to reduce chance of infection.</a:t>
            </a:r>
          </a:p>
          <a:p>
            <a:pPr eaLnBrk="0" fontAlgn="base" hangingPunct="0">
              <a:spcBef>
                <a:spcPct val="0"/>
              </a:spcBef>
              <a:spcAft>
                <a:spcPct val="0"/>
              </a:spcAft>
            </a:pPr>
            <a:r>
              <a:rPr lang="en-US" altLang="en-US" dirty="0" smtClean="0">
                <a:solidFill>
                  <a:schemeClr val="bg1">
                    <a:lumMod val="95000"/>
                  </a:schemeClr>
                </a:solidFill>
              </a:rPr>
              <a:t>Cover </a:t>
            </a:r>
            <a:r>
              <a:rPr lang="en-US" altLang="en-US" dirty="0">
                <a:solidFill>
                  <a:schemeClr val="bg1">
                    <a:lumMod val="95000"/>
                  </a:schemeClr>
                </a:solidFill>
              </a:rPr>
              <a:t>it with a clean bandage or gauze. </a:t>
            </a:r>
            <a:endParaRPr lang="en-US" altLang="en-US" dirty="0" smtClean="0">
              <a:solidFill>
                <a:schemeClr val="bg1">
                  <a:lumMod val="95000"/>
                </a:schemeClr>
              </a:solidFill>
            </a:endParaRPr>
          </a:p>
          <a:p>
            <a:pPr eaLnBrk="0" fontAlgn="base" hangingPunct="0">
              <a:spcBef>
                <a:spcPct val="0"/>
              </a:spcBef>
              <a:spcAft>
                <a:spcPct val="0"/>
              </a:spcAft>
            </a:pPr>
            <a:r>
              <a:rPr lang="en-US" altLang="en-US" dirty="0" smtClean="0">
                <a:solidFill>
                  <a:schemeClr val="bg1">
                    <a:lumMod val="95000"/>
                  </a:schemeClr>
                </a:solidFill>
              </a:rPr>
              <a:t>Gently </a:t>
            </a:r>
            <a:r>
              <a:rPr lang="en-US" altLang="en-US" dirty="0">
                <a:solidFill>
                  <a:schemeClr val="bg1">
                    <a:lumMod val="95000"/>
                  </a:schemeClr>
                </a:solidFill>
              </a:rPr>
              <a:t>clean the wound and change the ointment and bandage once per day. </a:t>
            </a:r>
          </a:p>
          <a:p>
            <a:pPr eaLnBrk="0" fontAlgn="base" hangingPunct="0">
              <a:spcBef>
                <a:spcPct val="0"/>
              </a:spcBef>
              <a:spcAft>
                <a:spcPct val="0"/>
              </a:spcAft>
            </a:pPr>
            <a:r>
              <a:rPr lang="en-US" altLang="en-US" dirty="0">
                <a:solidFill>
                  <a:schemeClr val="bg1">
                    <a:lumMod val="95000"/>
                  </a:schemeClr>
                </a:solidFill>
              </a:rPr>
              <a:t>Watch the area for signs of infection, like pain or redness and swelling. </a:t>
            </a:r>
            <a:endParaRPr lang="en-US" altLang="en-US" dirty="0" smtClean="0">
              <a:solidFill>
                <a:schemeClr val="bg1">
                  <a:lumMod val="95000"/>
                </a:schemeClr>
              </a:solidFill>
            </a:endParaRPr>
          </a:p>
          <a:p>
            <a:pPr eaLnBrk="0" fontAlgn="base" hangingPunct="0">
              <a:spcBef>
                <a:spcPct val="0"/>
              </a:spcBef>
              <a:spcAft>
                <a:spcPct val="0"/>
              </a:spcAft>
            </a:pPr>
            <a:r>
              <a:rPr lang="en-US" altLang="en-US" dirty="0" smtClean="0">
                <a:solidFill>
                  <a:schemeClr val="bg1">
                    <a:lumMod val="95000"/>
                  </a:schemeClr>
                </a:solidFill>
              </a:rPr>
              <a:t>See </a:t>
            </a:r>
            <a:r>
              <a:rPr lang="en-US" altLang="en-US" dirty="0">
                <a:solidFill>
                  <a:schemeClr val="bg1">
                    <a:lumMod val="95000"/>
                  </a:schemeClr>
                </a:solidFill>
              </a:rPr>
              <a:t>your doctor if you suspect infection. </a:t>
            </a:r>
          </a:p>
          <a:p>
            <a:r>
              <a:rPr lang="en-US" dirty="0" smtClean="0">
                <a:solidFill>
                  <a:schemeClr val="bg1">
                    <a:lumMod val="95000"/>
                  </a:schemeClr>
                </a:solidFill>
              </a:rPr>
              <a:t> </a:t>
            </a:r>
            <a:endParaRPr lang="en-US" dirty="0">
              <a:solidFill>
                <a:schemeClr val="bg1">
                  <a:lumMod val="95000"/>
                </a:schemeClr>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556246"/>
            <a:ext cx="4038600" cy="2681882"/>
          </a:xfrm>
        </p:spPr>
      </p:pic>
    </p:spTree>
    <p:extLst>
      <p:ext uri="{BB962C8B-B14F-4D97-AF65-F5344CB8AC3E}">
        <p14:creationId xmlns:p14="http://schemas.microsoft.com/office/powerpoint/2010/main" val="275821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Fractures</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648199" y="1044700"/>
            <a:ext cx="4352245" cy="3970329"/>
          </a:xfrm>
        </p:spPr>
        <p:txBody>
          <a:bodyPr>
            <a:normAutofit fontScale="55000" lnSpcReduction="20000"/>
          </a:bodyPr>
          <a:lstStyle/>
          <a:p>
            <a:r>
              <a:rPr lang="en-US" dirty="0">
                <a:solidFill>
                  <a:schemeClr val="bg1">
                    <a:lumMod val="95000"/>
                  </a:schemeClr>
                </a:solidFill>
              </a:rPr>
              <a:t>Stop any bleeding: If they’re bleeding, elevate and apply pressure to the wound using a sterile bandage, a clean cloth, or a clean piece of clothing.</a:t>
            </a:r>
          </a:p>
          <a:p>
            <a:r>
              <a:rPr lang="en-US" dirty="0">
                <a:solidFill>
                  <a:schemeClr val="bg1">
                    <a:lumMod val="95000"/>
                  </a:schemeClr>
                </a:solidFill>
              </a:rPr>
              <a:t>Immobilize the injured area: If you suspect they’ve broken a bone in their neck or back, help them stay as still as possible. If you suspect they’ve broken a bone in one of their limbs, immobilize the area using a splint or sling. </a:t>
            </a:r>
          </a:p>
          <a:p>
            <a:r>
              <a:rPr lang="en-US" dirty="0">
                <a:solidFill>
                  <a:schemeClr val="bg1">
                    <a:lumMod val="95000"/>
                  </a:schemeClr>
                </a:solidFill>
              </a:rPr>
              <a:t>Apply cold to the area: Wrap an ice pack or bag of ice cubes in a piece of cloth and apply it to the injured area for up to 10 minutes at a time. </a:t>
            </a:r>
          </a:p>
          <a:p>
            <a:r>
              <a:rPr lang="en-US" dirty="0">
                <a:solidFill>
                  <a:schemeClr val="bg1">
                    <a:lumMod val="95000"/>
                  </a:schemeClr>
                </a:solidFill>
              </a:rPr>
              <a:t>Treat them for shock: Help them get into a comfortable position, encourage them to rest, and reassure them. Cover them with a blanket or clothing to keep them warm.</a:t>
            </a:r>
          </a:p>
          <a:p>
            <a:r>
              <a:rPr lang="en-US" dirty="0">
                <a:solidFill>
                  <a:schemeClr val="bg1">
                    <a:lumMod val="95000"/>
                  </a:schemeClr>
                </a:solidFill>
              </a:rPr>
              <a:t>Get professional help: Call 911 or help them get to the emergency department for professional care.</a:t>
            </a:r>
          </a:p>
          <a:p>
            <a:endParaRPr lang="en-US" dirty="0">
              <a:solidFill>
                <a:schemeClr val="bg1">
                  <a:lumMod val="95000"/>
                </a:schemeClr>
              </a:solidFill>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59785" y="1502815"/>
            <a:ext cx="2595985" cy="3167102"/>
          </a:xfrm>
        </p:spPr>
      </p:pic>
    </p:spTree>
    <p:extLst>
      <p:ext uri="{BB962C8B-B14F-4D97-AF65-F5344CB8AC3E}">
        <p14:creationId xmlns:p14="http://schemas.microsoft.com/office/powerpoint/2010/main" val="1930801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rPr>
              <a:t>First Aid for Sprains and Strains</a:t>
            </a:r>
            <a:endParaRPr lang="en-US" dirty="0">
              <a:solidFill>
                <a:srgbClr val="FFFF00"/>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4362" y="1492250"/>
            <a:ext cx="3724275" cy="2809875"/>
          </a:xfrm>
        </p:spPr>
      </p:pic>
      <p:sp>
        <p:nvSpPr>
          <p:cNvPr id="5" name="Content Placeholder 4"/>
          <p:cNvSpPr>
            <a:spLocks noGrp="1"/>
          </p:cNvSpPr>
          <p:nvPr>
            <p:ph sz="half" idx="2"/>
          </p:nvPr>
        </p:nvSpPr>
        <p:spPr>
          <a:xfrm>
            <a:off x="4630457" y="1044700"/>
            <a:ext cx="4369988" cy="4029528"/>
          </a:xfrm>
        </p:spPr>
        <p:txBody>
          <a:bodyPr>
            <a:normAutofit fontScale="55000" lnSpcReduction="20000"/>
          </a:bodyPr>
          <a:lstStyle/>
          <a:p>
            <a:r>
              <a:rPr lang="en-US" b="1" u="sng" dirty="0">
                <a:solidFill>
                  <a:schemeClr val="bg1">
                    <a:lumMod val="95000"/>
                  </a:schemeClr>
                </a:solidFill>
              </a:rPr>
              <a:t>R</a:t>
            </a:r>
            <a:r>
              <a:rPr lang="en-US" b="1" dirty="0">
                <a:solidFill>
                  <a:schemeClr val="bg1">
                    <a:lumMod val="95000"/>
                  </a:schemeClr>
                </a:solidFill>
              </a:rPr>
              <a:t>est</a:t>
            </a:r>
            <a:r>
              <a:rPr lang="en-US" dirty="0">
                <a:solidFill>
                  <a:schemeClr val="bg1">
                    <a:lumMod val="95000"/>
                  </a:schemeClr>
                </a:solidFill>
              </a:rPr>
              <a:t> the sprained or strained area. If necessary, use a sling for an arm injury or crutches for a leg or foot injury. Splint an injured finger or toe by taping it to an adjacent finger or toe.</a:t>
            </a:r>
          </a:p>
          <a:p>
            <a:r>
              <a:rPr lang="en-US" b="1" u="sng" dirty="0">
                <a:solidFill>
                  <a:schemeClr val="bg1">
                    <a:lumMod val="95000"/>
                  </a:schemeClr>
                </a:solidFill>
              </a:rPr>
              <a:t>I</a:t>
            </a:r>
            <a:r>
              <a:rPr lang="en-US" b="1" dirty="0">
                <a:solidFill>
                  <a:schemeClr val="bg1">
                    <a:lumMod val="95000"/>
                  </a:schemeClr>
                </a:solidFill>
              </a:rPr>
              <a:t>ce</a:t>
            </a:r>
            <a:r>
              <a:rPr lang="en-US" dirty="0">
                <a:solidFill>
                  <a:schemeClr val="bg1">
                    <a:lumMod val="95000"/>
                  </a:schemeClr>
                </a:solidFill>
              </a:rPr>
              <a:t> for 20 minutes every hour. Never put ice directly against the skin or it may damage the skin. Use a thin towel for protection.</a:t>
            </a:r>
          </a:p>
          <a:p>
            <a:r>
              <a:rPr lang="en-US" b="1" u="sng" dirty="0">
                <a:solidFill>
                  <a:schemeClr val="bg1">
                    <a:lumMod val="95000"/>
                  </a:schemeClr>
                </a:solidFill>
              </a:rPr>
              <a:t>C</a:t>
            </a:r>
            <a:r>
              <a:rPr lang="en-US" b="1" dirty="0">
                <a:solidFill>
                  <a:schemeClr val="bg1">
                    <a:lumMod val="95000"/>
                  </a:schemeClr>
                </a:solidFill>
              </a:rPr>
              <a:t>ompress</a:t>
            </a:r>
            <a:r>
              <a:rPr lang="en-US" dirty="0">
                <a:solidFill>
                  <a:schemeClr val="bg1">
                    <a:lumMod val="95000"/>
                  </a:schemeClr>
                </a:solidFill>
              </a:rPr>
              <a:t> by wrapping an elastic (Ace) bandage or sleeve lightly (not tightly) around the joint or limb. Specialized braces, such as for the ankle, can work better than an elastic bandage for removing the swelling.</a:t>
            </a:r>
          </a:p>
          <a:p>
            <a:r>
              <a:rPr lang="en-US" b="1" u="sng" dirty="0">
                <a:solidFill>
                  <a:schemeClr val="bg1">
                    <a:lumMod val="95000"/>
                  </a:schemeClr>
                </a:solidFill>
              </a:rPr>
              <a:t>E</a:t>
            </a:r>
            <a:r>
              <a:rPr lang="en-US" b="1" dirty="0">
                <a:solidFill>
                  <a:schemeClr val="bg1">
                    <a:lumMod val="95000"/>
                  </a:schemeClr>
                </a:solidFill>
              </a:rPr>
              <a:t>levate</a:t>
            </a:r>
            <a:r>
              <a:rPr lang="en-US" dirty="0">
                <a:solidFill>
                  <a:schemeClr val="bg1">
                    <a:lumMod val="95000"/>
                  </a:schemeClr>
                </a:solidFill>
              </a:rPr>
              <a:t> the area above heart level if possible</a:t>
            </a:r>
            <a:r>
              <a:rPr lang="en-US" dirty="0" smtClean="0">
                <a:solidFill>
                  <a:schemeClr val="bg1">
                    <a:lumMod val="95000"/>
                  </a:schemeClr>
                </a:solidFill>
              </a:rPr>
              <a:t>.</a:t>
            </a:r>
          </a:p>
          <a:p>
            <a:r>
              <a:rPr lang="en-US" dirty="0" smtClean="0">
                <a:solidFill>
                  <a:schemeClr val="bg1">
                    <a:lumMod val="95000"/>
                  </a:schemeClr>
                </a:solidFill>
              </a:rPr>
              <a:t>Manage pain and inflammation with ibuprofen or acetaminophen</a:t>
            </a:r>
          </a:p>
          <a:p>
            <a:r>
              <a:rPr lang="en-US" dirty="0">
                <a:solidFill>
                  <a:schemeClr val="bg1">
                    <a:lumMod val="95000"/>
                  </a:schemeClr>
                </a:solidFill>
              </a:rPr>
              <a:t>All but the most minor strains and sprains should be evaluated by a doctor. </a:t>
            </a:r>
          </a:p>
          <a:p>
            <a:endParaRPr lang="en-US" dirty="0"/>
          </a:p>
        </p:txBody>
      </p:sp>
    </p:spTree>
    <p:extLst>
      <p:ext uri="{BB962C8B-B14F-4D97-AF65-F5344CB8AC3E}">
        <p14:creationId xmlns:p14="http://schemas.microsoft.com/office/powerpoint/2010/main" val="181212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ctr">
              <a:buNone/>
            </a:pPr>
            <a:r>
              <a:rPr lang="en-US" sz="3600" dirty="0" smtClean="0"/>
              <a:t>Internet access is necessary for viewing the online tutorials of the various skating skills.</a:t>
            </a:r>
          </a:p>
          <a:p>
            <a:pPr marL="0" indent="0" algn="ctr">
              <a:buNone/>
            </a:pPr>
            <a:r>
              <a:rPr lang="en-US" sz="3600" dirty="0" smtClean="0"/>
              <a:t>If you are a Scout, please obtain parental permission before viewing the videos.</a:t>
            </a:r>
            <a:endParaRPr lang="en-US" sz="3600" dirty="0"/>
          </a:p>
        </p:txBody>
      </p:sp>
    </p:spTree>
    <p:extLst>
      <p:ext uri="{BB962C8B-B14F-4D97-AF65-F5344CB8AC3E}">
        <p14:creationId xmlns:p14="http://schemas.microsoft.com/office/powerpoint/2010/main" val="2569967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Blisters</a:t>
            </a:r>
            <a:endParaRPr lang="en-US" dirty="0">
              <a:solidFill>
                <a:srgbClr val="FFFF0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4385" b="5566"/>
          <a:stretch/>
        </p:blipFill>
        <p:spPr>
          <a:xfrm>
            <a:off x="780703" y="1350110"/>
            <a:ext cx="3391593" cy="3054100"/>
          </a:xfrm>
        </p:spPr>
      </p:pic>
      <p:sp>
        <p:nvSpPr>
          <p:cNvPr id="5" name="Content Placeholder 4"/>
          <p:cNvSpPr>
            <a:spLocks noGrp="1"/>
          </p:cNvSpPr>
          <p:nvPr>
            <p:ph sz="half" idx="2"/>
          </p:nvPr>
        </p:nvSpPr>
        <p:spPr/>
        <p:txBody>
          <a:bodyPr>
            <a:normAutofit/>
          </a:bodyPr>
          <a:lstStyle/>
          <a:p>
            <a:r>
              <a:rPr lang="en-US" sz="2000" dirty="0">
                <a:solidFill>
                  <a:schemeClr val="bg1">
                    <a:lumMod val="95000"/>
                  </a:schemeClr>
                </a:solidFill>
              </a:rPr>
              <a:t>If a blister isn't too painful, try to keep it intact. </a:t>
            </a:r>
            <a:endParaRPr lang="en-US" sz="2000" dirty="0" smtClean="0">
              <a:solidFill>
                <a:schemeClr val="bg1">
                  <a:lumMod val="95000"/>
                </a:schemeClr>
              </a:solidFill>
            </a:endParaRPr>
          </a:p>
          <a:p>
            <a:r>
              <a:rPr lang="en-US" sz="2000" dirty="0" smtClean="0">
                <a:solidFill>
                  <a:schemeClr val="bg1">
                    <a:lumMod val="95000"/>
                  </a:schemeClr>
                </a:solidFill>
              </a:rPr>
              <a:t>Unbroken </a:t>
            </a:r>
            <a:r>
              <a:rPr lang="en-US" sz="2000" dirty="0">
                <a:solidFill>
                  <a:schemeClr val="bg1">
                    <a:lumMod val="95000"/>
                  </a:schemeClr>
                </a:solidFill>
              </a:rPr>
              <a:t>skin over a blister may provide a natural barrier to bacteria and decreases the risk of infection. </a:t>
            </a:r>
            <a:endParaRPr lang="en-US" sz="2000" dirty="0" smtClean="0">
              <a:solidFill>
                <a:schemeClr val="bg1">
                  <a:lumMod val="95000"/>
                </a:schemeClr>
              </a:solidFill>
            </a:endParaRPr>
          </a:p>
          <a:p>
            <a:r>
              <a:rPr lang="en-US" sz="2000" dirty="0" smtClean="0">
                <a:solidFill>
                  <a:schemeClr val="bg1">
                    <a:lumMod val="95000"/>
                  </a:schemeClr>
                </a:solidFill>
              </a:rPr>
              <a:t>Cover </a:t>
            </a:r>
            <a:r>
              <a:rPr lang="en-US" sz="2000" dirty="0">
                <a:solidFill>
                  <a:schemeClr val="bg1">
                    <a:lumMod val="95000"/>
                  </a:schemeClr>
                </a:solidFill>
              </a:rPr>
              <a:t>it with an adhesive bandage or moleskin. </a:t>
            </a:r>
          </a:p>
        </p:txBody>
      </p:sp>
    </p:spTree>
    <p:extLst>
      <p:ext uri="{BB962C8B-B14F-4D97-AF65-F5344CB8AC3E}">
        <p14:creationId xmlns:p14="http://schemas.microsoft.com/office/powerpoint/2010/main" val="1548209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Blisters</a:t>
            </a:r>
            <a:endParaRPr lang="en-US" dirty="0">
              <a:solidFill>
                <a:srgbClr val="FFFF00"/>
              </a:solidFill>
              <a:effectLst>
                <a:outerShdw blurRad="38100" dist="38100" dir="2700000" algn="tl">
                  <a:srgbClr val="000000">
                    <a:alpha val="43137"/>
                  </a:srgbClr>
                </a:outerShdw>
              </a:effectLst>
            </a:endParaRP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96260" y="1502815"/>
            <a:ext cx="4038600" cy="2359215"/>
          </a:xfrm>
        </p:spPr>
      </p:pic>
      <p:sp>
        <p:nvSpPr>
          <p:cNvPr id="5" name="Content Placeholder 4"/>
          <p:cNvSpPr>
            <a:spLocks noGrp="1"/>
          </p:cNvSpPr>
          <p:nvPr>
            <p:ph sz="half" idx="2"/>
          </p:nvPr>
        </p:nvSpPr>
        <p:spPr>
          <a:xfrm>
            <a:off x="4648199" y="1044700"/>
            <a:ext cx="4495801" cy="4098800"/>
          </a:xfrm>
        </p:spPr>
        <p:txBody>
          <a:bodyPr>
            <a:normAutofit/>
          </a:bodyPr>
          <a:lstStyle/>
          <a:p>
            <a:pPr marL="0" indent="0">
              <a:buNone/>
            </a:pPr>
            <a:r>
              <a:rPr lang="en-US" sz="1600" dirty="0" smtClean="0">
                <a:solidFill>
                  <a:schemeClr val="bg1">
                    <a:lumMod val="95000"/>
                  </a:schemeClr>
                </a:solidFill>
              </a:rPr>
              <a:t>To </a:t>
            </a:r>
            <a:r>
              <a:rPr lang="en-US" sz="1600" dirty="0">
                <a:solidFill>
                  <a:schemeClr val="bg1">
                    <a:lumMod val="95000"/>
                  </a:schemeClr>
                </a:solidFill>
              </a:rPr>
              <a:t>relieve blister-related pain, drain the fluid while leaving the overlying skin intact. </a:t>
            </a:r>
            <a:endParaRPr lang="en-US" sz="1600" dirty="0" smtClean="0">
              <a:solidFill>
                <a:schemeClr val="bg1">
                  <a:lumMod val="95000"/>
                </a:schemeClr>
              </a:solidFill>
            </a:endParaRPr>
          </a:p>
          <a:p>
            <a:r>
              <a:rPr lang="en-US" sz="1600" dirty="0" smtClean="0">
                <a:solidFill>
                  <a:schemeClr val="bg1">
                    <a:lumMod val="95000"/>
                  </a:schemeClr>
                </a:solidFill>
              </a:rPr>
              <a:t>Wash </a:t>
            </a:r>
            <a:r>
              <a:rPr lang="en-US" sz="1600" dirty="0">
                <a:solidFill>
                  <a:schemeClr val="bg1">
                    <a:lumMod val="95000"/>
                  </a:schemeClr>
                </a:solidFill>
              </a:rPr>
              <a:t>your hands and the blister with soap and warm water.</a:t>
            </a:r>
          </a:p>
          <a:p>
            <a:r>
              <a:rPr lang="en-US" sz="1600" dirty="0">
                <a:solidFill>
                  <a:schemeClr val="bg1">
                    <a:lumMod val="95000"/>
                  </a:schemeClr>
                </a:solidFill>
              </a:rPr>
              <a:t>Swab the blister with iodine.</a:t>
            </a:r>
          </a:p>
          <a:p>
            <a:r>
              <a:rPr lang="en-US" sz="1600" dirty="0">
                <a:solidFill>
                  <a:schemeClr val="bg1">
                    <a:lumMod val="95000"/>
                  </a:schemeClr>
                </a:solidFill>
              </a:rPr>
              <a:t>Sterilize a clean, sharp needle by wiping it with rubbing alcohol.</a:t>
            </a:r>
          </a:p>
          <a:p>
            <a:r>
              <a:rPr lang="en-US" sz="1600" dirty="0">
                <a:solidFill>
                  <a:schemeClr val="bg1">
                    <a:lumMod val="95000"/>
                  </a:schemeClr>
                </a:solidFill>
              </a:rPr>
              <a:t>Use the needle to puncture the blister. Aim for several spots near the blister's edge. Let the fluid drain, but leave the overlying skin in place.</a:t>
            </a:r>
          </a:p>
          <a:p>
            <a:r>
              <a:rPr lang="en-US" sz="1600" dirty="0">
                <a:solidFill>
                  <a:schemeClr val="bg1">
                    <a:lumMod val="95000"/>
                  </a:schemeClr>
                </a:solidFill>
              </a:rPr>
              <a:t>Apply an </a:t>
            </a:r>
            <a:r>
              <a:rPr lang="en-US" sz="1600" dirty="0" smtClean="0">
                <a:solidFill>
                  <a:schemeClr val="bg1">
                    <a:lumMod val="95000"/>
                  </a:schemeClr>
                </a:solidFill>
              </a:rPr>
              <a:t>antibiotic ointment to </a:t>
            </a:r>
            <a:r>
              <a:rPr lang="en-US" sz="1600" dirty="0">
                <a:solidFill>
                  <a:schemeClr val="bg1">
                    <a:lumMod val="95000"/>
                  </a:schemeClr>
                </a:solidFill>
              </a:rPr>
              <a:t>the blister and cover it with a nonstick gauze bandage. </a:t>
            </a:r>
          </a:p>
          <a:p>
            <a:r>
              <a:rPr lang="en-US" sz="1600" dirty="0">
                <a:solidFill>
                  <a:schemeClr val="bg1">
                    <a:lumMod val="95000"/>
                  </a:schemeClr>
                </a:solidFill>
              </a:rPr>
              <a:t>Follow-up care. Check the area every day for infection. </a:t>
            </a:r>
            <a:r>
              <a:rPr lang="en-US" sz="1600" dirty="0" smtClean="0">
                <a:solidFill>
                  <a:schemeClr val="bg1">
                    <a:lumMod val="95000"/>
                  </a:schemeClr>
                </a:solidFill>
              </a:rPr>
              <a:t>Apply </a:t>
            </a:r>
            <a:r>
              <a:rPr lang="en-US" sz="1600" dirty="0">
                <a:solidFill>
                  <a:schemeClr val="bg1">
                    <a:lumMod val="95000"/>
                  </a:schemeClr>
                </a:solidFill>
              </a:rPr>
              <a:t>more ointment and a bandage.</a:t>
            </a:r>
          </a:p>
        </p:txBody>
      </p:sp>
    </p:spTree>
    <p:extLst>
      <p:ext uri="{BB962C8B-B14F-4D97-AF65-F5344CB8AC3E}">
        <p14:creationId xmlns:p14="http://schemas.microsoft.com/office/powerpoint/2010/main" val="2957193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779" y="128470"/>
            <a:ext cx="5802790" cy="572644"/>
          </a:xfrm>
        </p:spPr>
        <p:txBody>
          <a:bodyPr>
            <a:normAutofit fontScale="90000"/>
          </a:bodyPr>
          <a:lstStyle/>
          <a:p>
            <a:r>
              <a:rPr lang="en-US" dirty="0" smtClean="0"/>
              <a:t>Symptoms of Heat Reactions</a:t>
            </a:r>
            <a:endParaRPr lang="en-US" dirty="0"/>
          </a:p>
        </p:txBody>
      </p:sp>
      <p:pic>
        <p:nvPicPr>
          <p:cNvPr id="5" name="Content Placeholder 4"/>
          <p:cNvPicPr>
            <a:picLocks noGrp="1" noChangeAspect="1"/>
          </p:cNvPicPr>
          <p:nvPr>
            <p:ph idx="1"/>
          </p:nvPr>
        </p:nvPicPr>
        <p:blipFill>
          <a:blip r:embed="rId2"/>
          <a:stretch>
            <a:fillRect/>
          </a:stretch>
        </p:blipFill>
        <p:spPr>
          <a:xfrm>
            <a:off x="4113885" y="701113"/>
            <a:ext cx="4123035" cy="4329187"/>
          </a:xfrm>
          <a:prstGeom prst="rect">
            <a:avLst/>
          </a:prstGeom>
        </p:spPr>
      </p:pic>
    </p:spTree>
    <p:extLst>
      <p:ext uri="{BB962C8B-B14F-4D97-AF65-F5344CB8AC3E}">
        <p14:creationId xmlns:p14="http://schemas.microsoft.com/office/powerpoint/2010/main" val="2918951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Heat Related Reactions</a:t>
            </a:r>
            <a:endParaRPr lang="en-US" dirty="0">
              <a:solidFill>
                <a:srgbClr val="FFFF0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281747"/>
            <a:ext cx="4038600" cy="3230880"/>
          </a:xfrm>
        </p:spPr>
      </p:pic>
      <p:sp>
        <p:nvSpPr>
          <p:cNvPr id="5" name="Content Placeholder 4"/>
          <p:cNvSpPr>
            <a:spLocks noGrp="1"/>
          </p:cNvSpPr>
          <p:nvPr>
            <p:ph sz="half" idx="2"/>
          </p:nvPr>
        </p:nvSpPr>
        <p:spPr>
          <a:xfrm>
            <a:off x="4648200" y="1200150"/>
            <a:ext cx="4504950" cy="3814879"/>
          </a:xfrm>
        </p:spPr>
        <p:txBody>
          <a:bodyPr>
            <a:normAutofit fontScale="62500" lnSpcReduction="20000"/>
          </a:bodyPr>
          <a:lstStyle/>
          <a:p>
            <a:pPr marL="0" indent="0">
              <a:buNone/>
            </a:pPr>
            <a:r>
              <a:rPr lang="en-US" dirty="0" smtClean="0">
                <a:solidFill>
                  <a:schemeClr val="bg1">
                    <a:lumMod val="95000"/>
                  </a:schemeClr>
                </a:solidFill>
              </a:rPr>
              <a:t>For Heat Exhaustion:</a:t>
            </a:r>
            <a:endParaRPr lang="en-US" dirty="0">
              <a:solidFill>
                <a:schemeClr val="bg1">
                  <a:lumMod val="95000"/>
                </a:schemeClr>
              </a:solidFill>
            </a:endParaRPr>
          </a:p>
          <a:p>
            <a:r>
              <a:rPr lang="en-US" dirty="0">
                <a:solidFill>
                  <a:schemeClr val="bg1">
                    <a:lumMod val="95000"/>
                  </a:schemeClr>
                </a:solidFill>
              </a:rPr>
              <a:t>Move the person out of the heat and into a shady or air-conditioned place.</a:t>
            </a:r>
          </a:p>
          <a:p>
            <a:r>
              <a:rPr lang="en-US" dirty="0">
                <a:solidFill>
                  <a:schemeClr val="bg1">
                    <a:lumMod val="95000"/>
                  </a:schemeClr>
                </a:solidFill>
              </a:rPr>
              <a:t>Lay the person down and elevate the legs and feet slightly.</a:t>
            </a:r>
          </a:p>
          <a:p>
            <a:r>
              <a:rPr lang="en-US" dirty="0">
                <a:solidFill>
                  <a:schemeClr val="bg1">
                    <a:lumMod val="95000"/>
                  </a:schemeClr>
                </a:solidFill>
              </a:rPr>
              <a:t>Remove tight or heavy clothing.</a:t>
            </a:r>
          </a:p>
          <a:p>
            <a:r>
              <a:rPr lang="en-US" dirty="0">
                <a:solidFill>
                  <a:schemeClr val="bg1">
                    <a:lumMod val="95000"/>
                  </a:schemeClr>
                </a:solidFill>
              </a:rPr>
              <a:t>Have the person drink cool water or other nonalcoholic beverage without caffeine.</a:t>
            </a:r>
          </a:p>
          <a:p>
            <a:r>
              <a:rPr lang="en-US" dirty="0">
                <a:solidFill>
                  <a:schemeClr val="bg1">
                    <a:lumMod val="95000"/>
                  </a:schemeClr>
                </a:solidFill>
              </a:rPr>
              <a:t>Cool the person by spraying or sponging with cool water and fanning.</a:t>
            </a:r>
          </a:p>
          <a:p>
            <a:r>
              <a:rPr lang="en-US" dirty="0">
                <a:solidFill>
                  <a:schemeClr val="bg1">
                    <a:lumMod val="95000"/>
                  </a:schemeClr>
                </a:solidFill>
              </a:rPr>
              <a:t>Monitor the person carefully.</a:t>
            </a:r>
          </a:p>
          <a:p>
            <a:r>
              <a:rPr lang="en-US" dirty="0">
                <a:solidFill>
                  <a:schemeClr val="bg1">
                    <a:lumMod val="95000"/>
                  </a:schemeClr>
                </a:solidFill>
              </a:rPr>
              <a:t>Contact a doctor if signs or symptoms worsen or if they don't improve within one hour.</a:t>
            </a:r>
          </a:p>
          <a:p>
            <a:endParaRPr lang="en-US" dirty="0"/>
          </a:p>
        </p:txBody>
      </p:sp>
    </p:spTree>
    <p:extLst>
      <p:ext uri="{BB962C8B-B14F-4D97-AF65-F5344CB8AC3E}">
        <p14:creationId xmlns:p14="http://schemas.microsoft.com/office/powerpoint/2010/main" val="571742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of Shock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7654" y="1197405"/>
            <a:ext cx="5750397" cy="3054100"/>
          </a:xfrm>
        </p:spPr>
      </p:pic>
    </p:spTree>
    <p:extLst>
      <p:ext uri="{BB962C8B-B14F-4D97-AF65-F5344CB8AC3E}">
        <p14:creationId xmlns:p14="http://schemas.microsoft.com/office/powerpoint/2010/main" val="2992405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Shock</a:t>
            </a:r>
            <a:endParaRPr lang="en-US" dirty="0">
              <a:solidFill>
                <a:srgbClr val="FFFF0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8611"/>
          <a:stretch/>
        </p:blipFill>
        <p:spPr>
          <a:xfrm>
            <a:off x="457200" y="1655520"/>
            <a:ext cx="3848100" cy="1754187"/>
          </a:xfrm>
        </p:spPr>
      </p:pic>
      <p:sp>
        <p:nvSpPr>
          <p:cNvPr id="5" name="Content Placeholder 4"/>
          <p:cNvSpPr>
            <a:spLocks noGrp="1"/>
          </p:cNvSpPr>
          <p:nvPr>
            <p:ph sz="half" idx="2"/>
          </p:nvPr>
        </p:nvSpPr>
        <p:spPr>
          <a:xfrm>
            <a:off x="4648199" y="1200151"/>
            <a:ext cx="4352245" cy="3394472"/>
          </a:xfrm>
        </p:spPr>
        <p:txBody>
          <a:bodyPr>
            <a:normAutofit fontScale="70000" lnSpcReduction="20000"/>
          </a:bodyPr>
          <a:lstStyle/>
          <a:p>
            <a:r>
              <a:rPr lang="en-US" dirty="0">
                <a:solidFill>
                  <a:schemeClr val="bg1">
                    <a:lumMod val="95000"/>
                  </a:schemeClr>
                </a:solidFill>
              </a:rPr>
              <a:t>Lay the person down and elevate the legs and feet slightly, unless you think this may cause pain or further injury. </a:t>
            </a:r>
            <a:endParaRPr lang="en-US" dirty="0" smtClean="0">
              <a:solidFill>
                <a:schemeClr val="bg1">
                  <a:lumMod val="95000"/>
                </a:schemeClr>
              </a:solidFill>
            </a:endParaRPr>
          </a:p>
          <a:p>
            <a:r>
              <a:rPr lang="en-US" dirty="0" smtClean="0">
                <a:solidFill>
                  <a:schemeClr val="bg1">
                    <a:lumMod val="95000"/>
                  </a:schemeClr>
                </a:solidFill>
              </a:rPr>
              <a:t>Keep </a:t>
            </a:r>
            <a:r>
              <a:rPr lang="en-US" dirty="0">
                <a:solidFill>
                  <a:schemeClr val="bg1">
                    <a:lumMod val="95000"/>
                  </a:schemeClr>
                </a:solidFill>
              </a:rPr>
              <a:t>the person still and don't move him or her unless necessary</a:t>
            </a:r>
            <a:r>
              <a:rPr lang="en-US" dirty="0" smtClean="0">
                <a:solidFill>
                  <a:schemeClr val="bg1">
                    <a:lumMod val="95000"/>
                  </a:schemeClr>
                </a:solidFill>
              </a:rPr>
              <a:t>.</a:t>
            </a:r>
          </a:p>
          <a:p>
            <a:r>
              <a:rPr lang="en-US" dirty="0" smtClean="0">
                <a:solidFill>
                  <a:schemeClr val="bg1">
                    <a:lumMod val="95000"/>
                  </a:schemeClr>
                </a:solidFill>
              </a:rPr>
              <a:t>Turn the victim’s head to one side if neck injury is not suspected. </a:t>
            </a:r>
          </a:p>
          <a:p>
            <a:r>
              <a:rPr lang="en-US" dirty="0" smtClean="0">
                <a:solidFill>
                  <a:schemeClr val="bg1">
                    <a:lumMod val="95000"/>
                  </a:schemeClr>
                </a:solidFill>
              </a:rPr>
              <a:t>Begin </a:t>
            </a:r>
            <a:r>
              <a:rPr lang="en-US" dirty="0">
                <a:solidFill>
                  <a:schemeClr val="bg1">
                    <a:lumMod val="95000"/>
                  </a:schemeClr>
                </a:solidFill>
              </a:rPr>
              <a:t>CPR if the person shows no signs of life, such as not breathing, coughing or moving.</a:t>
            </a:r>
          </a:p>
        </p:txBody>
      </p:sp>
    </p:spTree>
    <p:extLst>
      <p:ext uri="{BB962C8B-B14F-4D97-AF65-F5344CB8AC3E}">
        <p14:creationId xmlns:p14="http://schemas.microsoft.com/office/powerpoint/2010/main" val="1170241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2a In-Line Skating</a:t>
            </a:r>
            <a:endParaRPr lang="en-US" dirty="0"/>
          </a:p>
        </p:txBody>
      </p:sp>
      <p:sp>
        <p:nvSpPr>
          <p:cNvPr id="2" name="Content Placeholder 1"/>
          <p:cNvSpPr>
            <a:spLocks noGrp="1"/>
          </p:cNvSpPr>
          <p:nvPr>
            <p:ph idx="1"/>
          </p:nvPr>
        </p:nvSpPr>
        <p:spPr/>
        <p:txBody>
          <a:bodyPr>
            <a:normAutofit/>
          </a:bodyPr>
          <a:lstStyle/>
          <a:p>
            <a:pPr marL="0" indent="0">
              <a:lnSpc>
                <a:spcPct val="80000"/>
              </a:lnSpc>
              <a:buNone/>
            </a:pPr>
            <a:r>
              <a:rPr lang="en-US" sz="2000" dirty="0" smtClean="0"/>
              <a:t>Do </a:t>
            </a:r>
            <a:r>
              <a:rPr lang="en-US" sz="2000" dirty="0"/>
              <a:t>the </a:t>
            </a:r>
            <a:r>
              <a:rPr lang="en-US" sz="2000" dirty="0" smtClean="0"/>
              <a:t>following:</a:t>
            </a:r>
          </a:p>
          <a:p>
            <a:pPr marL="914400" lvl="1" indent="-457200">
              <a:lnSpc>
                <a:spcPct val="80000"/>
              </a:lnSpc>
              <a:buFont typeface="+mj-lt"/>
              <a:buAutoNum type="arabicPeriod"/>
            </a:pPr>
            <a:r>
              <a:rPr lang="en-US" sz="2000" dirty="0" smtClean="0"/>
              <a:t>Give </a:t>
            </a:r>
            <a:r>
              <a:rPr lang="en-US" sz="2000" dirty="0"/>
              <a:t>general and in-line skating safety rules and </a:t>
            </a:r>
            <a:r>
              <a:rPr lang="en-US" sz="2000" dirty="0" smtClean="0"/>
              <a:t>etiquette.</a:t>
            </a:r>
          </a:p>
          <a:p>
            <a:pPr marL="914400" lvl="1" indent="-457200">
              <a:lnSpc>
                <a:spcPct val="80000"/>
              </a:lnSpc>
              <a:buFont typeface="+mj-lt"/>
              <a:buAutoNum type="arabicPeriod"/>
            </a:pPr>
            <a:r>
              <a:rPr lang="en-US" sz="2000" dirty="0" smtClean="0"/>
              <a:t>Describe </a:t>
            </a:r>
            <a:r>
              <a:rPr lang="en-US" sz="2000" dirty="0"/>
              <a:t>the parts and functions of the in-line </a:t>
            </a:r>
            <a:r>
              <a:rPr lang="en-US" sz="2000" dirty="0" smtClean="0"/>
              <a:t>skate.</a:t>
            </a:r>
          </a:p>
          <a:p>
            <a:pPr marL="914400" lvl="1" indent="-457200">
              <a:lnSpc>
                <a:spcPct val="80000"/>
              </a:lnSpc>
              <a:buFont typeface="+mj-lt"/>
              <a:buAutoNum type="arabicPeriod"/>
            </a:pPr>
            <a:r>
              <a:rPr lang="en-US" sz="2000" dirty="0" smtClean="0"/>
              <a:t>Describe </a:t>
            </a:r>
            <a:r>
              <a:rPr lang="en-US" sz="2000" dirty="0"/>
              <a:t>the required and recommended safety </a:t>
            </a:r>
            <a:r>
              <a:rPr lang="en-US" sz="2000" dirty="0" smtClean="0"/>
              <a:t>equipment.</a:t>
            </a:r>
          </a:p>
          <a:p>
            <a:pPr marL="914400" lvl="1" indent="-457200">
              <a:lnSpc>
                <a:spcPct val="80000"/>
              </a:lnSpc>
              <a:buFont typeface="+mj-lt"/>
              <a:buAutoNum type="arabicPeriod"/>
            </a:pPr>
            <a:r>
              <a:rPr lang="en-US" sz="2000" dirty="0" smtClean="0"/>
              <a:t>Describe </a:t>
            </a:r>
            <a:r>
              <a:rPr lang="en-US" sz="2000" dirty="0"/>
              <a:t>four essential steps to good skate care</a:t>
            </a:r>
            <a:r>
              <a:rPr lang="en-US" sz="2000" dirty="0" smtClean="0"/>
              <a:t>.</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255" y="253477"/>
            <a:ext cx="914400" cy="933450"/>
          </a:xfrm>
          <a:prstGeom prst="rect">
            <a:avLst/>
          </a:prstGeom>
        </p:spPr>
      </p:pic>
    </p:spTree>
    <p:extLst>
      <p:ext uri="{BB962C8B-B14F-4D97-AF65-F5344CB8AC3E}">
        <p14:creationId xmlns:p14="http://schemas.microsoft.com/office/powerpoint/2010/main" val="395289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In-line Skating Safety Rules and Etiquette</a:t>
            </a:r>
            <a:endParaRPr lang="en-US" dirty="0"/>
          </a:p>
        </p:txBody>
      </p:sp>
      <p:sp>
        <p:nvSpPr>
          <p:cNvPr id="3" name="Content Placeholder 2"/>
          <p:cNvSpPr>
            <a:spLocks noGrp="1"/>
          </p:cNvSpPr>
          <p:nvPr>
            <p:ph idx="1"/>
          </p:nvPr>
        </p:nvSpPr>
        <p:spPr>
          <a:xfrm>
            <a:off x="448966" y="1960930"/>
            <a:ext cx="6260904" cy="2748690"/>
          </a:xfrm>
        </p:spPr>
        <p:txBody>
          <a:bodyPr>
            <a:normAutofit fontScale="62500" lnSpcReduction="20000"/>
          </a:bodyPr>
          <a:lstStyle/>
          <a:p>
            <a:r>
              <a:rPr lang="en-US" dirty="0" smtClean="0"/>
              <a:t>Control your own safety by always using protective gear and properly functioning skates.</a:t>
            </a:r>
          </a:p>
          <a:p>
            <a:r>
              <a:rPr lang="en-US" dirty="0" smtClean="0"/>
              <a:t>Always be in control of your skates and maintain a safe skating attitude. Do not show off.</a:t>
            </a:r>
          </a:p>
          <a:p>
            <a:r>
              <a:rPr lang="en-US" dirty="0" smtClean="0"/>
              <a:t>Stay on the right side of the path. Always pass on the left and always call out a warning, “Passing on the left!”</a:t>
            </a:r>
          </a:p>
          <a:p>
            <a:r>
              <a:rPr lang="en-US" dirty="0" smtClean="0"/>
              <a:t>Skate with the flow of traffic.</a:t>
            </a:r>
          </a:p>
          <a:p>
            <a:r>
              <a:rPr lang="en-US" dirty="0" smtClean="0"/>
              <a:t>Do not wear headphones.</a:t>
            </a:r>
          </a:p>
          <a:p>
            <a:r>
              <a:rPr lang="en-US" dirty="0" smtClean="0"/>
              <a:t>Learn and observe all traffic regulations. Remember to always yield to pedestrians.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2575" y="2011748"/>
            <a:ext cx="2075081" cy="1986890"/>
          </a:xfrm>
          <a:prstGeom prst="rect">
            <a:avLst/>
          </a:prstGeom>
        </p:spPr>
      </p:pic>
    </p:spTree>
    <p:extLst>
      <p:ext uri="{BB962C8B-B14F-4D97-AF65-F5344CB8AC3E}">
        <p14:creationId xmlns:p14="http://schemas.microsoft.com/office/powerpoint/2010/main" val="2014204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In-line Skating Safety Rules and Etiquette (cont.)</a:t>
            </a:r>
            <a:endParaRPr lang="en-US" dirty="0"/>
          </a:p>
        </p:txBody>
      </p:sp>
      <p:sp>
        <p:nvSpPr>
          <p:cNvPr id="3" name="Content Placeholder 2"/>
          <p:cNvSpPr>
            <a:spLocks noGrp="1"/>
          </p:cNvSpPr>
          <p:nvPr>
            <p:ph idx="1"/>
          </p:nvPr>
        </p:nvSpPr>
        <p:spPr>
          <a:xfrm>
            <a:off x="448965" y="1960930"/>
            <a:ext cx="6108199" cy="3054100"/>
          </a:xfrm>
        </p:spPr>
        <p:txBody>
          <a:bodyPr>
            <a:normAutofit fontScale="62500" lnSpcReduction="20000"/>
          </a:bodyPr>
          <a:lstStyle/>
          <a:p>
            <a:r>
              <a:rPr lang="en-US" dirty="0" smtClean="0"/>
              <a:t>Stay away from anything on the road surface, such as water, oil, and rocks.</a:t>
            </a:r>
          </a:p>
          <a:p>
            <a:r>
              <a:rPr lang="en-US" dirty="0" smtClean="0"/>
              <a:t>Avoid heavy traffic.</a:t>
            </a:r>
          </a:p>
          <a:p>
            <a:r>
              <a:rPr lang="en-US" dirty="0" smtClean="0"/>
              <a:t>If you skate after dark, make sure your equipment and skates are well-covered with reflective materials that show up in the dark.</a:t>
            </a:r>
          </a:p>
          <a:p>
            <a:r>
              <a:rPr lang="en-US" dirty="0" smtClean="0"/>
              <a:t>Skate only where you know you are welcome and not off limits.</a:t>
            </a:r>
          </a:p>
          <a:p>
            <a:r>
              <a:rPr lang="en-US" dirty="0" smtClean="0"/>
              <a:t>Do not skate on private property without permission.</a:t>
            </a:r>
          </a:p>
          <a:p>
            <a:r>
              <a:rPr lang="en-US" dirty="0" smtClean="0"/>
              <a:t>Never wear your skates inside a business or someone else’s home.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870" y="1960930"/>
            <a:ext cx="1985165" cy="2930133"/>
          </a:xfrm>
          <a:prstGeom prst="rect">
            <a:avLst/>
          </a:prstGeom>
        </p:spPr>
      </p:pic>
    </p:spTree>
    <p:extLst>
      <p:ext uri="{BB962C8B-B14F-4D97-AF65-F5344CB8AC3E}">
        <p14:creationId xmlns:p14="http://schemas.microsoft.com/office/powerpoint/2010/main" val="2784473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69" y="128470"/>
            <a:ext cx="8246070" cy="1374345"/>
          </a:xfrm>
        </p:spPr>
        <p:txBody>
          <a:bodyPr>
            <a:normAutofit fontScale="90000"/>
          </a:bodyPr>
          <a:lstStyle/>
          <a:p>
            <a:r>
              <a:rPr lang="en-US" dirty="0" smtClean="0"/>
              <a:t>Parts and </a:t>
            </a:r>
            <a:br>
              <a:rPr lang="en-US" dirty="0" smtClean="0"/>
            </a:br>
            <a:r>
              <a:rPr lang="en-US" dirty="0" smtClean="0"/>
              <a:t>Functions of the </a:t>
            </a:r>
            <a:br>
              <a:rPr lang="en-US" dirty="0" smtClean="0"/>
            </a:br>
            <a:r>
              <a:rPr lang="en-US" dirty="0" smtClean="0"/>
              <a:t>In-Line Skate</a:t>
            </a:r>
            <a:endParaRPr lang="en-US" dirty="0"/>
          </a:p>
        </p:txBody>
      </p:sp>
      <p:sp>
        <p:nvSpPr>
          <p:cNvPr id="3" name="Content Placeholder 2"/>
          <p:cNvSpPr>
            <a:spLocks noGrp="1"/>
          </p:cNvSpPr>
          <p:nvPr>
            <p:ph idx="1"/>
          </p:nvPr>
        </p:nvSpPr>
        <p:spPr>
          <a:xfrm>
            <a:off x="143556" y="1655519"/>
            <a:ext cx="6108200" cy="3487981"/>
          </a:xfrm>
        </p:spPr>
        <p:txBody>
          <a:bodyPr>
            <a:normAutofit fontScale="62500" lnSpcReduction="20000"/>
          </a:bodyPr>
          <a:lstStyle/>
          <a:p>
            <a:pPr>
              <a:buClr>
                <a:schemeClr val="bg1">
                  <a:lumMod val="95000"/>
                </a:schemeClr>
              </a:buClr>
            </a:pPr>
            <a:r>
              <a:rPr lang="en-US" dirty="0" smtClean="0">
                <a:solidFill>
                  <a:srgbClr val="FFFF00"/>
                </a:solidFill>
              </a:rPr>
              <a:t>Boa</a:t>
            </a:r>
            <a:r>
              <a:rPr lang="en-US" dirty="0" smtClean="0"/>
              <a:t> – A closure system which tightens laces through the turn of a dial.</a:t>
            </a:r>
          </a:p>
          <a:p>
            <a:pPr>
              <a:buClr>
                <a:schemeClr val="bg1">
                  <a:lumMod val="95000"/>
                </a:schemeClr>
              </a:buClr>
            </a:pPr>
            <a:r>
              <a:rPr lang="en-US" dirty="0" smtClean="0">
                <a:solidFill>
                  <a:srgbClr val="FFFF00"/>
                </a:solidFill>
              </a:rPr>
              <a:t>Brake</a:t>
            </a:r>
            <a:r>
              <a:rPr lang="en-US" dirty="0" smtClean="0"/>
              <a:t> – A hard rubber attachment on the back of a skate.</a:t>
            </a:r>
          </a:p>
          <a:p>
            <a:pPr>
              <a:buClr>
                <a:schemeClr val="bg1">
                  <a:lumMod val="95000"/>
                </a:schemeClr>
              </a:buClr>
            </a:pPr>
            <a:r>
              <a:rPr lang="en-US" dirty="0" smtClean="0">
                <a:solidFill>
                  <a:srgbClr val="FFFF00"/>
                </a:solidFill>
              </a:rPr>
              <a:t>Buckle</a:t>
            </a:r>
            <a:r>
              <a:rPr lang="en-US" dirty="0" smtClean="0"/>
              <a:t> – The buckle keeps your foot secure in your skate.</a:t>
            </a:r>
          </a:p>
          <a:p>
            <a:pPr>
              <a:buClr>
                <a:schemeClr val="bg1">
                  <a:lumMod val="95000"/>
                </a:schemeClr>
              </a:buClr>
            </a:pPr>
            <a:r>
              <a:rPr lang="en-US" dirty="0" smtClean="0">
                <a:solidFill>
                  <a:srgbClr val="FFFF00"/>
                </a:solidFill>
              </a:rPr>
              <a:t>Cuff</a:t>
            </a:r>
            <a:r>
              <a:rPr lang="en-US" dirty="0" smtClean="0"/>
              <a:t> – The cuff provides support and helps add power.</a:t>
            </a:r>
          </a:p>
          <a:p>
            <a:pPr>
              <a:buClr>
                <a:schemeClr val="bg1">
                  <a:lumMod val="95000"/>
                </a:schemeClr>
              </a:buClr>
            </a:pPr>
            <a:r>
              <a:rPr lang="en-US" dirty="0" smtClean="0">
                <a:solidFill>
                  <a:srgbClr val="FFFF00"/>
                </a:solidFill>
              </a:rPr>
              <a:t>Frame</a:t>
            </a:r>
            <a:r>
              <a:rPr lang="en-US" dirty="0" smtClean="0"/>
              <a:t> – The frame is what helps transfer energy to the wheels.</a:t>
            </a:r>
          </a:p>
          <a:p>
            <a:pPr>
              <a:buClr>
                <a:schemeClr val="bg1">
                  <a:lumMod val="95000"/>
                </a:schemeClr>
              </a:buClr>
            </a:pPr>
            <a:r>
              <a:rPr lang="en-US" dirty="0" smtClean="0">
                <a:solidFill>
                  <a:srgbClr val="FFFF00"/>
                </a:solidFill>
              </a:rPr>
              <a:t>Liner</a:t>
            </a:r>
            <a:r>
              <a:rPr lang="en-US" dirty="0" smtClean="0"/>
              <a:t> – Inside the boot, the liner provides comfort and support.</a:t>
            </a:r>
          </a:p>
          <a:p>
            <a:pPr>
              <a:buClr>
                <a:schemeClr val="bg1">
                  <a:lumMod val="95000"/>
                </a:schemeClr>
              </a:buClr>
            </a:pPr>
            <a:r>
              <a:rPr lang="en-US" dirty="0" smtClean="0">
                <a:solidFill>
                  <a:srgbClr val="FFFF00"/>
                </a:solidFill>
              </a:rPr>
              <a:t>Wheels</a:t>
            </a:r>
            <a:r>
              <a:rPr lang="en-US" dirty="0" smtClean="0"/>
              <a:t> – The wheels keep your skates rolling, but make sure they are the right ones for the location (indoor vs. outdoor).</a:t>
            </a:r>
            <a:endParaRPr lang="en-US" dirty="0"/>
          </a:p>
        </p:txBody>
      </p:sp>
      <p:pic>
        <p:nvPicPr>
          <p:cNvPr id="7" name="Picture 6"/>
          <p:cNvPicPr>
            <a:picLocks noChangeAspect="1"/>
          </p:cNvPicPr>
          <p:nvPr/>
        </p:nvPicPr>
        <p:blipFill>
          <a:blip r:embed="rId2"/>
          <a:stretch>
            <a:fillRect/>
          </a:stretch>
        </p:blipFill>
        <p:spPr>
          <a:xfrm>
            <a:off x="6251756" y="1658924"/>
            <a:ext cx="2748690" cy="2344471"/>
          </a:xfrm>
          <a:prstGeom prst="rect">
            <a:avLst/>
          </a:prstGeom>
        </p:spPr>
      </p:pic>
    </p:spTree>
    <p:extLst>
      <p:ext uri="{BB962C8B-B14F-4D97-AF65-F5344CB8AC3E}">
        <p14:creationId xmlns:p14="http://schemas.microsoft.com/office/powerpoint/2010/main" val="12599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1985165"/>
          </a:xfrm>
        </p:spPr>
        <p:txBody>
          <a:bodyPr>
            <a:normAutofit fontScale="77500" lnSpcReduction="20000"/>
          </a:bodyPr>
          <a:lstStyle/>
          <a:p>
            <a:pPr marL="460375" indent="-460375">
              <a:buFont typeface="+mj-lt"/>
              <a:buAutoNum type="arabicPeriod"/>
            </a:pPr>
            <a:r>
              <a:rPr lang="en-US" sz="2600" dirty="0"/>
              <a:t>Do the following:</a:t>
            </a:r>
          </a:p>
          <a:p>
            <a:pPr marL="971550" lvl="1" indent="-514350">
              <a:buFont typeface="+mj-lt"/>
              <a:buAutoNum type="alphaLcPeriod"/>
            </a:pPr>
            <a:r>
              <a:rPr lang="en-US" sz="2300" dirty="0"/>
              <a:t>Explain to your counselor the most likely hazards associated with skating and what you should do to anticipate, help prevent, mitigate, and respond to these hazards.</a:t>
            </a:r>
          </a:p>
          <a:p>
            <a:pPr marL="971550" lvl="1" indent="-514350">
              <a:buFont typeface="+mj-lt"/>
              <a:buAutoNum type="alphaLcPeriod"/>
            </a:pPr>
            <a:r>
              <a:rPr lang="en-US" sz="2300" dirty="0"/>
              <a:t>Show that you know first aid for injuries or illnesses that could occur while skating, including hypothermia, frostbite, lacerations, abrasions, fractures, sprains and strains, blisters, heat-related reactions, and shock</a:t>
            </a:r>
            <a:r>
              <a:rPr lang="en-US" sz="2300" dirty="0" smtClean="0"/>
              <a:t>.</a:t>
            </a:r>
            <a:endParaRPr lang="en-US" sz="23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Required and Recommended Safety Equipment</a:t>
            </a:r>
            <a:endParaRPr lang="en-US" dirty="0"/>
          </a:p>
        </p:txBody>
      </p:sp>
      <p:sp>
        <p:nvSpPr>
          <p:cNvPr id="3" name="Content Placeholder 2"/>
          <p:cNvSpPr>
            <a:spLocks noGrp="1"/>
          </p:cNvSpPr>
          <p:nvPr>
            <p:ph idx="1"/>
          </p:nvPr>
        </p:nvSpPr>
        <p:spPr>
          <a:xfrm>
            <a:off x="448966" y="1960929"/>
            <a:ext cx="6108199" cy="2901395"/>
          </a:xfrm>
        </p:spPr>
        <p:txBody>
          <a:bodyPr>
            <a:normAutofit fontScale="85000" lnSpcReduction="20000"/>
          </a:bodyPr>
          <a:lstStyle/>
          <a:p>
            <a:r>
              <a:rPr lang="en-US" dirty="0" smtClean="0"/>
              <a:t>Always wear a helmet. Not only is a helmet required by law in many cities and states, it will protect your head and make you more noticeable to motorists.</a:t>
            </a:r>
          </a:p>
          <a:p>
            <a:r>
              <a:rPr lang="en-US" dirty="0" smtClean="0"/>
              <a:t>The most common skating injury involves injuries to the wrist. Wear wrist guards.</a:t>
            </a:r>
          </a:p>
          <a:p>
            <a:r>
              <a:rPr lang="en-US" dirty="0" smtClean="0"/>
              <a:t>Elbow guards and knee pads are critical, especially as your learning to skate or new skating skills.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560" y="1960930"/>
            <a:ext cx="1900148" cy="2850222"/>
          </a:xfrm>
          <a:prstGeom prst="rect">
            <a:avLst/>
          </a:prstGeom>
        </p:spPr>
      </p:pic>
    </p:spTree>
    <p:extLst>
      <p:ext uri="{BB962C8B-B14F-4D97-AF65-F5344CB8AC3E}">
        <p14:creationId xmlns:p14="http://schemas.microsoft.com/office/powerpoint/2010/main" val="1991927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In-Line Skate Care</a:t>
            </a:r>
            <a:endParaRPr lang="en-US" dirty="0"/>
          </a:p>
        </p:txBody>
      </p:sp>
      <p:sp>
        <p:nvSpPr>
          <p:cNvPr id="3" name="Content Placeholder 2"/>
          <p:cNvSpPr>
            <a:spLocks noGrp="1"/>
          </p:cNvSpPr>
          <p:nvPr>
            <p:ph idx="1"/>
          </p:nvPr>
        </p:nvSpPr>
        <p:spPr>
          <a:xfrm>
            <a:off x="448966" y="1960930"/>
            <a:ext cx="4886559" cy="3054100"/>
          </a:xfrm>
        </p:spPr>
        <p:txBody>
          <a:bodyPr>
            <a:normAutofit fontScale="62500" lnSpcReduction="20000"/>
          </a:bodyPr>
          <a:lstStyle/>
          <a:p>
            <a:r>
              <a:rPr lang="en-US" dirty="0" smtClean="0"/>
              <a:t>When you finish skating, pull the boot liner tongue back to its original position. Remove the liner from the plastic boot if it is wet.</a:t>
            </a:r>
          </a:p>
          <a:p>
            <a:r>
              <a:rPr lang="en-US" dirty="0" smtClean="0"/>
              <a:t>Replace the heel brake when it wears to one-half inch or less. Brakes can burn up in an afternoon of downhill skating.</a:t>
            </a:r>
          </a:p>
          <a:p>
            <a:r>
              <a:rPr lang="en-US" dirty="0" smtClean="0"/>
              <a:t>Rotate and replace wheels regularly. Dirt and grit may get into your wheel bearings so these must be cleaned regularly, too.</a:t>
            </a:r>
          </a:p>
          <a:p>
            <a:r>
              <a:rPr lang="en-US" dirty="0" smtClean="0"/>
              <a:t>Read the booklet that comes with your skates. The manufacturer will give you specific instructions about maintaining your skates.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5525" y="1960930"/>
            <a:ext cx="3359510" cy="2195930"/>
          </a:xfrm>
          <a:prstGeom prst="rect">
            <a:avLst/>
          </a:prstGeom>
        </p:spPr>
      </p:pic>
    </p:spTree>
    <p:extLst>
      <p:ext uri="{BB962C8B-B14F-4D97-AF65-F5344CB8AC3E}">
        <p14:creationId xmlns:p14="http://schemas.microsoft.com/office/powerpoint/2010/main" val="4127762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a:t>
            </a:r>
            <a:r>
              <a:rPr lang="en-US" dirty="0"/>
              <a:t>2b In-Line Skating</a:t>
            </a:r>
          </a:p>
        </p:txBody>
      </p:sp>
      <p:sp>
        <p:nvSpPr>
          <p:cNvPr id="5" name="Content Placeholder 4"/>
          <p:cNvSpPr>
            <a:spLocks noGrp="1"/>
          </p:cNvSpPr>
          <p:nvPr>
            <p:ph idx="1"/>
          </p:nvPr>
        </p:nvSpPr>
        <p:spPr/>
        <p:txBody>
          <a:bodyPr>
            <a:normAutofit/>
          </a:bodyPr>
          <a:lstStyle/>
          <a:p>
            <a:pPr marL="0" indent="0">
              <a:lnSpc>
                <a:spcPct val="80000"/>
              </a:lnSpc>
              <a:buNone/>
            </a:pPr>
            <a:r>
              <a:rPr lang="en-US" sz="2000" dirty="0" smtClean="0"/>
              <a:t>Do </a:t>
            </a:r>
            <a:r>
              <a:rPr lang="en-US" sz="2000" dirty="0"/>
              <a:t>the </a:t>
            </a:r>
            <a:r>
              <a:rPr lang="en-US" sz="2000" dirty="0" smtClean="0"/>
              <a:t>following:</a:t>
            </a:r>
          </a:p>
          <a:p>
            <a:pPr marL="914400" lvl="1" indent="-457200">
              <a:lnSpc>
                <a:spcPct val="80000"/>
              </a:lnSpc>
              <a:buFont typeface="+mj-lt"/>
              <a:buAutoNum type="arabicPeriod"/>
            </a:pPr>
            <a:r>
              <a:rPr lang="en-US" sz="2000" dirty="0" smtClean="0"/>
              <a:t>Skate </a:t>
            </a:r>
            <a:r>
              <a:rPr lang="en-US" sz="2000" dirty="0"/>
              <a:t>forward with smooth, linked strokes on two feet for at least 100 </a:t>
            </a:r>
            <a:r>
              <a:rPr lang="en-US" sz="2000" dirty="0" smtClean="0"/>
              <a:t>feet.</a:t>
            </a:r>
          </a:p>
          <a:p>
            <a:pPr marL="914400" lvl="1" indent="-457200">
              <a:lnSpc>
                <a:spcPct val="80000"/>
              </a:lnSpc>
              <a:buFont typeface="+mj-lt"/>
              <a:buAutoNum type="arabicPeriod"/>
            </a:pPr>
            <a:r>
              <a:rPr lang="en-US" sz="2000" dirty="0" smtClean="0"/>
              <a:t>Skate </a:t>
            </a:r>
            <a:r>
              <a:rPr lang="en-US" sz="2000" dirty="0"/>
              <a:t>forward and glide at least 15 feet on one skate, then on the other </a:t>
            </a:r>
            <a:r>
              <a:rPr lang="en-US" sz="2000" dirty="0" smtClean="0"/>
              <a:t>skate.</a:t>
            </a:r>
          </a:p>
          <a:p>
            <a:pPr marL="914400" lvl="1" indent="-457200">
              <a:lnSpc>
                <a:spcPct val="80000"/>
              </a:lnSpc>
              <a:buFont typeface="+mj-lt"/>
              <a:buAutoNum type="arabicPeriod"/>
            </a:pPr>
            <a:r>
              <a:rPr lang="en-US" sz="2000" dirty="0" smtClean="0"/>
              <a:t>Stop </a:t>
            </a:r>
            <a:r>
              <a:rPr lang="en-US" sz="2000" dirty="0"/>
              <a:t>on command on flat pavement using the heel brake</a:t>
            </a:r>
            <a:r>
              <a:rPr lang="en-US" sz="2000" dirty="0" smtClean="0"/>
              <a:t>.</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255" y="253477"/>
            <a:ext cx="914400" cy="933450"/>
          </a:xfrm>
          <a:prstGeom prst="rect">
            <a:avLst/>
          </a:prstGeom>
        </p:spPr>
      </p:pic>
    </p:spTree>
    <p:extLst>
      <p:ext uri="{BB962C8B-B14F-4D97-AF65-F5344CB8AC3E}">
        <p14:creationId xmlns:p14="http://schemas.microsoft.com/office/powerpoint/2010/main" val="228411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Skate Forward with Linked Strokes and Glide</a:t>
            </a:r>
            <a:endParaRPr lang="en-US" dirty="0"/>
          </a:p>
        </p:txBody>
      </p:sp>
      <p:sp>
        <p:nvSpPr>
          <p:cNvPr id="4" name="TextBox 3"/>
          <p:cNvSpPr txBox="1"/>
          <p:nvPr/>
        </p:nvSpPr>
        <p:spPr>
          <a:xfrm>
            <a:off x="2919983" y="4709620"/>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pic>
        <p:nvPicPr>
          <p:cNvPr id="6" name="Content Placeholder 5">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264834" y="1960563"/>
            <a:ext cx="4614332" cy="259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805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Stop Using Heel Brake</a:t>
            </a:r>
            <a:endParaRPr lang="en-US" dirty="0"/>
          </a:p>
        </p:txBody>
      </p:sp>
      <p:sp>
        <p:nvSpPr>
          <p:cNvPr id="4" name="TextBox 3"/>
          <p:cNvSpPr txBox="1"/>
          <p:nvPr/>
        </p:nvSpPr>
        <p:spPr>
          <a:xfrm>
            <a:off x="2919983" y="4709620"/>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pic>
        <p:nvPicPr>
          <p:cNvPr id="7" name="Content Placeholder 6">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Tree>
    <p:extLst>
      <p:ext uri="{BB962C8B-B14F-4D97-AF65-F5344CB8AC3E}">
        <p14:creationId xmlns:p14="http://schemas.microsoft.com/office/powerpoint/2010/main" val="1179712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a:t>
            </a:r>
            <a:r>
              <a:rPr lang="en-US" dirty="0"/>
              <a:t>2c In-Line Skating</a:t>
            </a:r>
          </a:p>
        </p:txBody>
      </p:sp>
      <p:sp>
        <p:nvSpPr>
          <p:cNvPr id="5" name="Content Placeholder 4"/>
          <p:cNvSpPr>
            <a:spLocks noGrp="1"/>
          </p:cNvSpPr>
          <p:nvPr>
            <p:ph idx="1"/>
          </p:nvPr>
        </p:nvSpPr>
        <p:spPr>
          <a:xfrm>
            <a:off x="3197655" y="1044700"/>
            <a:ext cx="5802790" cy="2901395"/>
          </a:xfrm>
        </p:spPr>
        <p:txBody>
          <a:bodyPr>
            <a:normAutofit fontScale="85000" lnSpcReduction="20000"/>
          </a:bodyPr>
          <a:lstStyle/>
          <a:p>
            <a:pPr marL="0" indent="0">
              <a:buNone/>
            </a:pPr>
            <a:r>
              <a:rPr lang="en-US" sz="2400" dirty="0" smtClean="0"/>
              <a:t>Do </a:t>
            </a:r>
            <a:r>
              <a:rPr lang="en-US" sz="2400" dirty="0"/>
              <a:t>the </a:t>
            </a:r>
            <a:r>
              <a:rPr lang="en-US" sz="2400" dirty="0" smtClean="0"/>
              <a:t>following:</a:t>
            </a:r>
          </a:p>
          <a:p>
            <a:pPr marL="971550" lvl="1" indent="-514350">
              <a:buFont typeface="+mj-lt"/>
              <a:buAutoNum type="arabicPeriod"/>
            </a:pPr>
            <a:r>
              <a:rPr lang="en-US" sz="2400" dirty="0" smtClean="0"/>
              <a:t>Perform </a:t>
            </a:r>
            <a:r>
              <a:rPr lang="en-US" sz="2400" dirty="0"/>
              <a:t>the forward </a:t>
            </a:r>
            <a:r>
              <a:rPr lang="en-US" sz="2400" dirty="0" smtClean="0"/>
              <a:t>crossover.</a:t>
            </a:r>
          </a:p>
          <a:p>
            <a:pPr marL="971550" lvl="1" indent="-514350">
              <a:buFont typeface="+mj-lt"/>
              <a:buAutoNum type="arabicPeriod"/>
            </a:pPr>
            <a:r>
              <a:rPr lang="en-US" sz="2400" dirty="0" smtClean="0"/>
              <a:t>Perform </a:t>
            </a:r>
            <a:r>
              <a:rPr lang="en-US" sz="2400" dirty="0"/>
              <a:t>a series of forward, linked swizzles for at least 40 </a:t>
            </a:r>
            <a:r>
              <a:rPr lang="en-US" sz="2400" dirty="0" smtClean="0"/>
              <a:t>feet.</a:t>
            </a:r>
          </a:p>
          <a:p>
            <a:pPr marL="971550" lvl="1" indent="-514350">
              <a:buFont typeface="+mj-lt"/>
              <a:buAutoNum type="arabicPeriod"/>
            </a:pPr>
            <a:r>
              <a:rPr lang="en-US" sz="2400" dirty="0" smtClean="0"/>
              <a:t>Skate </a:t>
            </a:r>
            <a:r>
              <a:rPr lang="en-US" sz="2400" dirty="0"/>
              <a:t>backward for at least 40 feet in a series of linked, backward </a:t>
            </a:r>
            <a:r>
              <a:rPr lang="en-US" sz="2400" dirty="0" smtClean="0"/>
              <a:t>swizzles.</a:t>
            </a:r>
          </a:p>
          <a:p>
            <a:pPr marL="971550" lvl="1" indent="-514350">
              <a:buFont typeface="+mj-lt"/>
              <a:buAutoNum type="arabicPeriod"/>
            </a:pPr>
            <a:r>
              <a:rPr lang="en-US" sz="2400" dirty="0" smtClean="0"/>
              <a:t>From </a:t>
            </a:r>
            <a:r>
              <a:rPr lang="en-US" sz="2400" dirty="0"/>
              <a:t>a strong pace, perform a lunge turn around an object predetermined by your </a:t>
            </a:r>
            <a:r>
              <a:rPr lang="en-US" sz="2400" dirty="0" smtClean="0"/>
              <a:t>counselor.</a:t>
            </a:r>
          </a:p>
          <a:p>
            <a:pPr marL="971550" lvl="1" indent="-514350">
              <a:buFont typeface="+mj-lt"/>
              <a:buAutoNum type="arabicPeriod"/>
            </a:pPr>
            <a:r>
              <a:rPr lang="en-US" sz="2400" dirty="0" smtClean="0"/>
              <a:t>Perform </a:t>
            </a:r>
            <a:r>
              <a:rPr lang="en-US" sz="2400" dirty="0"/>
              <a:t>a </a:t>
            </a:r>
            <a:r>
              <a:rPr lang="en-US" sz="2400" dirty="0" err="1"/>
              <a:t>mohawk</a:t>
            </a:r>
            <a:r>
              <a:rPr lang="en-US" sz="2400" dirty="0" smtClean="0"/>
              <a:t>.</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255" y="253477"/>
            <a:ext cx="914400" cy="933450"/>
          </a:xfrm>
          <a:prstGeom prst="rect">
            <a:avLst/>
          </a:prstGeom>
        </p:spPr>
      </p:pic>
    </p:spTree>
    <p:extLst>
      <p:ext uri="{BB962C8B-B14F-4D97-AF65-F5344CB8AC3E}">
        <p14:creationId xmlns:p14="http://schemas.microsoft.com/office/powerpoint/2010/main" val="2447706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Forward Crossover</a:t>
            </a:r>
            <a:endParaRPr lang="en-US" dirty="0"/>
          </a:p>
        </p:txBody>
      </p:sp>
      <p:sp>
        <p:nvSpPr>
          <p:cNvPr id="4" name="TextBox 3"/>
          <p:cNvSpPr txBox="1"/>
          <p:nvPr/>
        </p:nvSpPr>
        <p:spPr>
          <a:xfrm>
            <a:off x="2919983" y="4709620"/>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pic>
        <p:nvPicPr>
          <p:cNvPr id="7" name="Content Placeholder 6">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1626" y="1960563"/>
            <a:ext cx="3460749" cy="2595562"/>
          </a:xfrm>
        </p:spPr>
      </p:pic>
    </p:spTree>
    <p:extLst>
      <p:ext uri="{BB962C8B-B14F-4D97-AF65-F5344CB8AC3E}">
        <p14:creationId xmlns:p14="http://schemas.microsoft.com/office/powerpoint/2010/main" val="3348753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Forward, Linked Swizzles</a:t>
            </a:r>
            <a:endParaRPr lang="en-US" dirty="0"/>
          </a:p>
        </p:txBody>
      </p:sp>
      <p:pic>
        <p:nvPicPr>
          <p:cNvPr id="5" name="Content Placeholder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1626" y="1960563"/>
            <a:ext cx="3460749" cy="2595562"/>
          </a:xfrm>
        </p:spPr>
      </p:pic>
      <p:sp>
        <p:nvSpPr>
          <p:cNvPr id="4" name="TextBox 3"/>
          <p:cNvSpPr txBox="1"/>
          <p:nvPr/>
        </p:nvSpPr>
        <p:spPr>
          <a:xfrm>
            <a:off x="2919983" y="4709620"/>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4155712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Linked, Backward Swizzles</a:t>
            </a:r>
            <a:endParaRPr lang="en-US" dirty="0"/>
          </a:p>
        </p:txBody>
      </p:sp>
      <p:pic>
        <p:nvPicPr>
          <p:cNvPr id="7" name="Content Placeholder 6">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841626" y="1960563"/>
            <a:ext cx="3460749" cy="2595562"/>
          </a:xfrm>
          <a:prstGeom prst="rect">
            <a:avLst/>
          </a:prstGeom>
        </p:spPr>
      </p:pic>
      <p:sp>
        <p:nvSpPr>
          <p:cNvPr id="5" name="TextBox 4"/>
          <p:cNvSpPr txBox="1"/>
          <p:nvPr/>
        </p:nvSpPr>
        <p:spPr>
          <a:xfrm>
            <a:off x="2919983" y="4574117"/>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3735337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Lunge Turn</a:t>
            </a:r>
            <a:endParaRPr lang="en-US" dirty="0"/>
          </a:p>
        </p:txBody>
      </p:sp>
      <p:pic>
        <p:nvPicPr>
          <p:cNvPr id="5" name="Content Placeholder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1626" y="1960563"/>
            <a:ext cx="3460749" cy="2595562"/>
          </a:xfrm>
        </p:spPr>
      </p:pic>
      <p:sp>
        <p:nvSpPr>
          <p:cNvPr id="4" name="TextBox 3"/>
          <p:cNvSpPr txBox="1"/>
          <p:nvPr/>
        </p:nvSpPr>
        <p:spPr>
          <a:xfrm>
            <a:off x="3197655" y="4602780"/>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480196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2901395"/>
          </a:xfrm>
        </p:spPr>
        <p:txBody>
          <a:bodyPr>
            <a:normAutofit fontScale="62500" lnSpcReduction="20000"/>
          </a:bodyPr>
          <a:lstStyle/>
          <a:p>
            <a:pPr marL="460375" indent="-460375">
              <a:buFont typeface="+mj-lt"/>
              <a:buAutoNum type="arabicPeriod" startAt="2"/>
            </a:pPr>
            <a:r>
              <a:rPr lang="en-US" sz="3200" dirty="0" smtClean="0"/>
              <a:t>Complete </a:t>
            </a:r>
            <a:r>
              <a:rPr lang="en-US" sz="3200" dirty="0"/>
              <a:t>ALL of the requirements for ONE of the following options, </a:t>
            </a:r>
          </a:p>
          <a:p>
            <a:pPr lvl="1"/>
            <a:r>
              <a:rPr lang="en-US" b="1" dirty="0" smtClean="0"/>
              <a:t>In-Line </a:t>
            </a:r>
            <a:r>
              <a:rPr lang="en-US" b="1" dirty="0"/>
              <a:t>Skating</a:t>
            </a:r>
            <a:r>
              <a:rPr lang="en-US" dirty="0"/>
              <a:t> </a:t>
            </a:r>
          </a:p>
          <a:p>
            <a:pPr marL="1371600" lvl="2" indent="-457200">
              <a:buFont typeface="+mj-lt"/>
              <a:buAutoNum type="alphaLcPeriod"/>
            </a:pPr>
            <a:r>
              <a:rPr lang="en-US" dirty="0"/>
              <a:t>Do the following:</a:t>
            </a:r>
          </a:p>
          <a:p>
            <a:pPr marL="1828800" lvl="3" indent="-457200">
              <a:buFont typeface="+mj-lt"/>
              <a:buAutoNum type="arabicPeriod"/>
            </a:pPr>
            <a:r>
              <a:rPr lang="en-US" sz="2400" dirty="0"/>
              <a:t>Give general and in-line skating safety rules and etiquette.</a:t>
            </a:r>
          </a:p>
          <a:p>
            <a:pPr marL="1828800" lvl="3" indent="-457200">
              <a:buFont typeface="+mj-lt"/>
              <a:buAutoNum type="arabicPeriod"/>
            </a:pPr>
            <a:r>
              <a:rPr lang="en-US" sz="2400" dirty="0"/>
              <a:t>Describe the parts and functions of the in-line skate.</a:t>
            </a:r>
          </a:p>
          <a:p>
            <a:pPr marL="1828800" lvl="3" indent="-457200">
              <a:buFont typeface="+mj-lt"/>
              <a:buAutoNum type="arabicPeriod"/>
            </a:pPr>
            <a:r>
              <a:rPr lang="en-US" sz="2400" dirty="0"/>
              <a:t>Describe the required and recommended safety equipment.</a:t>
            </a:r>
          </a:p>
          <a:p>
            <a:pPr marL="1828800" lvl="3" indent="-457200">
              <a:buFont typeface="+mj-lt"/>
              <a:buAutoNum type="arabicPeriod"/>
            </a:pPr>
            <a:r>
              <a:rPr lang="en-US" sz="2400" dirty="0"/>
              <a:t>Describe four essential steps to good skate care.</a:t>
            </a:r>
          </a:p>
          <a:p>
            <a:pPr marL="1371600" lvl="2" indent="-457200">
              <a:buFont typeface="+mj-lt"/>
              <a:buAutoNum type="alphaLcPeriod"/>
            </a:pPr>
            <a:r>
              <a:rPr lang="en-US" dirty="0"/>
              <a:t>Do the following:</a:t>
            </a:r>
          </a:p>
          <a:p>
            <a:pPr marL="1828800" lvl="3" indent="-457200">
              <a:buFont typeface="+mj-lt"/>
              <a:buAutoNum type="arabicPeriod"/>
            </a:pPr>
            <a:r>
              <a:rPr lang="en-US" sz="2400" dirty="0"/>
              <a:t>Skate forward with smooth, linked strokes on two feet for at least 100 feet.</a:t>
            </a:r>
          </a:p>
          <a:p>
            <a:pPr marL="1828800" lvl="3" indent="-457200">
              <a:buFont typeface="+mj-lt"/>
              <a:buAutoNum type="arabicPeriod"/>
            </a:pPr>
            <a:r>
              <a:rPr lang="en-US" sz="2400" dirty="0"/>
              <a:t>Skate forward and glide at least 15 feet on one skate, then on the other skate.</a:t>
            </a:r>
          </a:p>
          <a:p>
            <a:pPr marL="1828800" lvl="3" indent="-457200">
              <a:buFont typeface="+mj-lt"/>
              <a:buAutoNum type="arabicPeriod"/>
            </a:pPr>
            <a:r>
              <a:rPr lang="en-US" sz="2400" dirty="0"/>
              <a:t>Stop on command on flat pavement using the heel brake.</a:t>
            </a:r>
          </a:p>
          <a:p>
            <a:pPr marL="514350" indent="-514350">
              <a:buFont typeface="+mj-lt"/>
              <a:buAutoNum type="arabicPeriod" startAt="2"/>
            </a:pPr>
            <a:endParaRPr lang="en-US" dirty="0"/>
          </a:p>
          <a:p>
            <a:pPr marL="514350" indent="-514350">
              <a:buFont typeface="+mj-lt"/>
              <a:buAutoNum type="arabicPeriod" startAt="2"/>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1317837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Mohawk</a:t>
            </a:r>
            <a:endParaRPr lang="en-US" dirty="0"/>
          </a:p>
        </p:txBody>
      </p:sp>
      <p:pic>
        <p:nvPicPr>
          <p:cNvPr id="3" name="Content Placeholder 2">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6" name="TextBox 5"/>
          <p:cNvSpPr txBox="1"/>
          <p:nvPr/>
        </p:nvSpPr>
        <p:spPr>
          <a:xfrm>
            <a:off x="2919983" y="4587663"/>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3259748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a:t>
            </a:r>
            <a:r>
              <a:rPr lang="en-US" dirty="0"/>
              <a:t>2d In-Line Skating</a:t>
            </a:r>
          </a:p>
        </p:txBody>
      </p:sp>
      <p:sp>
        <p:nvSpPr>
          <p:cNvPr id="5" name="Content Placeholder 4"/>
          <p:cNvSpPr>
            <a:spLocks noGrp="1"/>
          </p:cNvSpPr>
          <p:nvPr>
            <p:ph idx="1"/>
          </p:nvPr>
        </p:nvSpPr>
        <p:spPr/>
        <p:txBody>
          <a:bodyPr>
            <a:noAutofit/>
          </a:bodyPr>
          <a:lstStyle/>
          <a:p>
            <a:pPr marL="0" indent="0">
              <a:lnSpc>
                <a:spcPct val="80000"/>
              </a:lnSpc>
              <a:buNone/>
            </a:pPr>
            <a:r>
              <a:rPr lang="en-US" sz="2000" dirty="0" smtClean="0"/>
              <a:t>Do </a:t>
            </a:r>
            <a:r>
              <a:rPr lang="en-US" sz="2000" dirty="0"/>
              <a:t>the </a:t>
            </a:r>
            <a:r>
              <a:rPr lang="en-US" sz="2000" dirty="0" smtClean="0"/>
              <a:t>following:</a:t>
            </a:r>
          </a:p>
          <a:p>
            <a:pPr marL="914400" lvl="1" indent="-457200">
              <a:lnSpc>
                <a:spcPct val="80000"/>
              </a:lnSpc>
              <a:buFont typeface="+mj-lt"/>
              <a:buAutoNum type="arabicPeriod"/>
            </a:pPr>
            <a:r>
              <a:rPr lang="en-US" sz="2000" dirty="0" smtClean="0"/>
              <a:t>Perform </a:t>
            </a:r>
            <a:r>
              <a:rPr lang="en-US" sz="2000" dirty="0"/>
              <a:t>a series of at least four one-footed downhill slaloms on pavement with a gentle </a:t>
            </a:r>
            <a:r>
              <a:rPr lang="en-US" sz="2000" dirty="0" smtClean="0"/>
              <a:t>slope.</a:t>
            </a:r>
          </a:p>
          <a:p>
            <a:pPr marL="914400" lvl="1" indent="-457200">
              <a:lnSpc>
                <a:spcPct val="80000"/>
              </a:lnSpc>
              <a:buFont typeface="+mj-lt"/>
              <a:buAutoNum type="arabicPeriod"/>
            </a:pPr>
            <a:r>
              <a:rPr lang="en-US" sz="2000" dirty="0" smtClean="0"/>
              <a:t>Describe </a:t>
            </a:r>
            <a:r>
              <a:rPr lang="en-US" sz="2000" dirty="0"/>
              <a:t>how to pass a pedestrian or another skater from </a:t>
            </a:r>
            <a:r>
              <a:rPr lang="en-US" sz="2000" dirty="0" smtClean="0"/>
              <a:t>behind.</a:t>
            </a:r>
          </a:p>
          <a:p>
            <a:pPr marL="914400" lvl="1" indent="-457200">
              <a:lnSpc>
                <a:spcPct val="80000"/>
              </a:lnSpc>
              <a:buFont typeface="+mj-lt"/>
              <a:buAutoNum type="arabicPeriod"/>
            </a:pPr>
            <a:r>
              <a:rPr lang="en-US" sz="2000" dirty="0" smtClean="0"/>
              <a:t>Describe </a:t>
            </a:r>
            <a:r>
              <a:rPr lang="en-US" sz="2000" dirty="0"/>
              <a:t>at least three ways to avoid an unforeseen obstacle while </a:t>
            </a:r>
            <a:r>
              <a:rPr lang="en-US" sz="2000" dirty="0" smtClean="0"/>
              <a:t>skating.</a:t>
            </a:r>
          </a:p>
          <a:p>
            <a:pPr marL="914400" lvl="1" indent="-457200">
              <a:lnSpc>
                <a:spcPct val="80000"/>
              </a:lnSpc>
              <a:buFont typeface="+mj-lt"/>
              <a:buAutoNum type="arabicPeriod"/>
            </a:pPr>
            <a:r>
              <a:rPr lang="en-US" sz="2000" dirty="0" smtClean="0"/>
              <a:t>Describe </a:t>
            </a:r>
            <a:r>
              <a:rPr lang="en-US" sz="2000" dirty="0"/>
              <a:t>two ways to get </a:t>
            </a:r>
            <a:r>
              <a:rPr lang="en-US" sz="2000" dirty="0" smtClean="0"/>
              <a:t>on </a:t>
            </a:r>
            <a:r>
              <a:rPr lang="en-US" sz="2000" dirty="0"/>
              <a:t>and off a curb, and demonstrate at least one of these methods</a:t>
            </a:r>
            <a:r>
              <a:rPr lang="en-US" sz="2000" dirty="0" smtClean="0"/>
              <a:t>.</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255" y="253477"/>
            <a:ext cx="914400" cy="933450"/>
          </a:xfrm>
          <a:prstGeom prst="rect">
            <a:avLst/>
          </a:prstGeom>
        </p:spPr>
      </p:pic>
    </p:spTree>
    <p:extLst>
      <p:ext uri="{BB962C8B-B14F-4D97-AF65-F5344CB8AC3E}">
        <p14:creationId xmlns:p14="http://schemas.microsoft.com/office/powerpoint/2010/main" val="2293172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Downhill Slaloms</a:t>
            </a:r>
            <a:endParaRPr lang="en-US" dirty="0"/>
          </a:p>
        </p:txBody>
      </p:sp>
      <p:pic>
        <p:nvPicPr>
          <p:cNvPr id="5" name="Content Placeholder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1626" y="1960563"/>
            <a:ext cx="3460749" cy="2595562"/>
          </a:xfrm>
        </p:spPr>
      </p:pic>
      <p:sp>
        <p:nvSpPr>
          <p:cNvPr id="4" name="TextBox 3"/>
          <p:cNvSpPr txBox="1"/>
          <p:nvPr/>
        </p:nvSpPr>
        <p:spPr>
          <a:xfrm>
            <a:off x="3197655" y="4533867"/>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2684961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Passing a Pedestrian or Skater from Behind</a:t>
            </a:r>
            <a:endParaRPr lang="en-US" dirty="0"/>
          </a:p>
        </p:txBody>
      </p:sp>
      <p:sp>
        <p:nvSpPr>
          <p:cNvPr id="3" name="Content Placeholder 2"/>
          <p:cNvSpPr>
            <a:spLocks noGrp="1"/>
          </p:cNvSpPr>
          <p:nvPr>
            <p:ph idx="1"/>
          </p:nvPr>
        </p:nvSpPr>
        <p:spPr>
          <a:xfrm>
            <a:off x="448965" y="1960930"/>
            <a:ext cx="4581149" cy="2595980"/>
          </a:xfrm>
        </p:spPr>
        <p:txBody>
          <a:bodyPr>
            <a:normAutofit fontScale="70000" lnSpcReduction="20000"/>
          </a:bodyPr>
          <a:lstStyle/>
          <a:p>
            <a:r>
              <a:rPr lang="en-US" dirty="0" smtClean="0"/>
              <a:t>Stay on the right side of the path.</a:t>
            </a:r>
          </a:p>
          <a:p>
            <a:r>
              <a:rPr lang="en-US" dirty="0" smtClean="0"/>
              <a:t>Always pass on the left, and always call out a warning, “Passing on your left!”</a:t>
            </a:r>
          </a:p>
          <a:p>
            <a:r>
              <a:rPr lang="en-US" dirty="0" smtClean="0"/>
              <a:t>Legally, you are a wheeled vehicle on in-line skates. </a:t>
            </a:r>
          </a:p>
          <a:p>
            <a:pPr lvl="1"/>
            <a:r>
              <a:rPr lang="en-US" dirty="0" smtClean="0"/>
              <a:t>Learn and observe all traffic regulations which includes always yielding to pedestrians.</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755"/>
          <a:stretch/>
        </p:blipFill>
        <p:spPr>
          <a:xfrm>
            <a:off x="5130995" y="1960930"/>
            <a:ext cx="3536915" cy="2418236"/>
          </a:xfrm>
          <a:prstGeom prst="rect">
            <a:avLst/>
          </a:prstGeom>
        </p:spPr>
      </p:pic>
    </p:spTree>
    <p:extLst>
      <p:ext uri="{BB962C8B-B14F-4D97-AF65-F5344CB8AC3E}">
        <p14:creationId xmlns:p14="http://schemas.microsoft.com/office/powerpoint/2010/main" val="3920763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to Avoid an Unforeseen Obstacle</a:t>
            </a:r>
            <a:endParaRPr lang="en-US" dirty="0"/>
          </a:p>
        </p:txBody>
      </p:sp>
      <p:sp>
        <p:nvSpPr>
          <p:cNvPr id="4" name="TextBox 3"/>
          <p:cNvSpPr txBox="1"/>
          <p:nvPr/>
        </p:nvSpPr>
        <p:spPr>
          <a:xfrm>
            <a:off x="2954010" y="455612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pic>
        <p:nvPicPr>
          <p:cNvPr id="7" name="Content Placeholder 6">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4834" y="1960563"/>
            <a:ext cx="4614332" cy="2595562"/>
          </a:xfrm>
        </p:spPr>
      </p:pic>
    </p:spTree>
    <p:extLst>
      <p:ext uri="{BB962C8B-B14F-4D97-AF65-F5344CB8AC3E}">
        <p14:creationId xmlns:p14="http://schemas.microsoft.com/office/powerpoint/2010/main" val="1396864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Ways to Get On and Off a Curb</a:t>
            </a:r>
            <a:endParaRPr lang="en-US" dirty="0"/>
          </a:p>
        </p:txBody>
      </p:sp>
      <p:pic>
        <p:nvPicPr>
          <p:cNvPr id="5" name="Content Placeholder 4">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3197655" y="4533867"/>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313004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2595985"/>
          </a:xfrm>
        </p:spPr>
        <p:txBody>
          <a:bodyPr>
            <a:normAutofit fontScale="55000" lnSpcReduction="20000"/>
          </a:bodyPr>
          <a:lstStyle/>
          <a:p>
            <a:pPr marL="460375" indent="-458788">
              <a:buFont typeface="+mj-lt"/>
              <a:buAutoNum type="arabicPeriod" startAt="2"/>
            </a:pPr>
            <a:r>
              <a:rPr lang="en-US" sz="3600" dirty="0" smtClean="0"/>
              <a:t>Complete </a:t>
            </a:r>
            <a:r>
              <a:rPr lang="en-US" sz="3600" dirty="0"/>
              <a:t>ALL of the requirements for ONE of the following options, </a:t>
            </a:r>
          </a:p>
          <a:p>
            <a:pPr lvl="1"/>
            <a:r>
              <a:rPr lang="en-US" sz="3300" b="1" dirty="0" smtClean="0"/>
              <a:t>In-Line </a:t>
            </a:r>
            <a:r>
              <a:rPr lang="en-US" sz="3300" b="1" dirty="0"/>
              <a:t>Skating</a:t>
            </a:r>
            <a:r>
              <a:rPr lang="en-US" sz="3300" dirty="0"/>
              <a:t> </a:t>
            </a:r>
          </a:p>
          <a:p>
            <a:pPr marL="1371600" lvl="2" indent="-457200">
              <a:buFont typeface="+mj-lt"/>
              <a:buAutoNum type="alphaLcPeriod" startAt="3"/>
            </a:pPr>
            <a:r>
              <a:rPr lang="en-US" sz="2700" dirty="0" smtClean="0"/>
              <a:t>Do </a:t>
            </a:r>
            <a:r>
              <a:rPr lang="en-US" sz="2700" dirty="0"/>
              <a:t>the following:</a:t>
            </a:r>
          </a:p>
          <a:p>
            <a:pPr marL="1828800" lvl="3" indent="-457200">
              <a:buFont typeface="+mj-lt"/>
              <a:buAutoNum type="arabicPeriod"/>
            </a:pPr>
            <a:r>
              <a:rPr lang="en-US" sz="2700" dirty="0"/>
              <a:t>Perform the forward crossover.</a:t>
            </a:r>
          </a:p>
          <a:p>
            <a:pPr marL="1828800" lvl="3" indent="-457200">
              <a:buFont typeface="+mj-lt"/>
              <a:buAutoNum type="arabicPeriod"/>
            </a:pPr>
            <a:r>
              <a:rPr lang="en-US" sz="2700" dirty="0"/>
              <a:t>Perform a series of forward, linked swizzles for at least 40 feet.</a:t>
            </a:r>
          </a:p>
          <a:p>
            <a:pPr marL="1828800" lvl="3" indent="-457200">
              <a:buFont typeface="+mj-lt"/>
              <a:buAutoNum type="arabicPeriod"/>
            </a:pPr>
            <a:r>
              <a:rPr lang="en-US" sz="2700" dirty="0"/>
              <a:t>Skate backward for at least 40 feet in a series of linked, backward swizzles.</a:t>
            </a:r>
          </a:p>
          <a:p>
            <a:pPr marL="1828800" lvl="3" indent="-457200">
              <a:buFont typeface="+mj-lt"/>
              <a:buAutoNum type="arabicPeriod"/>
            </a:pPr>
            <a:r>
              <a:rPr lang="en-US" sz="2700" dirty="0"/>
              <a:t>From a strong pace, perform a lunge turn around an object predetermined by your counselor.</a:t>
            </a:r>
          </a:p>
          <a:p>
            <a:pPr marL="1828800" lvl="3" indent="-457200">
              <a:buFont typeface="+mj-lt"/>
              <a:buAutoNum type="arabicPeriod"/>
            </a:pPr>
            <a:r>
              <a:rPr lang="en-US" sz="2700" dirty="0"/>
              <a:t>Perform a </a:t>
            </a:r>
            <a:r>
              <a:rPr lang="en-US" sz="2700" dirty="0" err="1"/>
              <a:t>mohawk</a:t>
            </a:r>
            <a:r>
              <a:rPr lang="en-US" sz="2700" dirty="0"/>
              <a:t>.</a:t>
            </a:r>
          </a:p>
          <a:p>
            <a:pPr marL="514350" indent="-514350">
              <a:buFont typeface="+mj-lt"/>
              <a:buAutoNum type="arabicPeriod" startAt="2"/>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3608400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1"/>
            <a:ext cx="8246070" cy="2443280"/>
          </a:xfrm>
        </p:spPr>
        <p:txBody>
          <a:bodyPr>
            <a:normAutofit fontScale="55000" lnSpcReduction="20000"/>
          </a:bodyPr>
          <a:lstStyle/>
          <a:p>
            <a:pPr marL="460375" indent="-458788">
              <a:buFont typeface="+mj-lt"/>
              <a:buAutoNum type="arabicPeriod" startAt="2"/>
            </a:pPr>
            <a:r>
              <a:rPr lang="en-US" sz="3600" dirty="0" smtClean="0"/>
              <a:t>Complete </a:t>
            </a:r>
            <a:r>
              <a:rPr lang="en-US" sz="3600" dirty="0"/>
              <a:t>ALL of the requirements for ONE of the following options, </a:t>
            </a:r>
          </a:p>
          <a:p>
            <a:pPr lvl="1"/>
            <a:r>
              <a:rPr lang="en-US" sz="3300" b="1" dirty="0" smtClean="0"/>
              <a:t>In-Line </a:t>
            </a:r>
            <a:r>
              <a:rPr lang="en-US" sz="3300" b="1" dirty="0"/>
              <a:t>Skating</a:t>
            </a:r>
            <a:r>
              <a:rPr lang="en-US" sz="3300" dirty="0"/>
              <a:t> </a:t>
            </a:r>
          </a:p>
          <a:p>
            <a:pPr marL="1374775" lvl="2" indent="-460375">
              <a:buFont typeface="+mj-lt"/>
              <a:buAutoNum type="alphaLcPeriod" startAt="4"/>
            </a:pPr>
            <a:r>
              <a:rPr lang="en-US" sz="2700" dirty="0" smtClean="0"/>
              <a:t>Do </a:t>
            </a:r>
            <a:r>
              <a:rPr lang="en-US" sz="2700" dirty="0"/>
              <a:t>the following:</a:t>
            </a:r>
          </a:p>
          <a:p>
            <a:pPr marL="1828800" lvl="3" indent="-457200">
              <a:buFont typeface="+mj-lt"/>
              <a:buAutoNum type="arabicPeriod"/>
            </a:pPr>
            <a:r>
              <a:rPr lang="en-US" sz="2700" dirty="0"/>
              <a:t>Perform a series of at least four one-footed downhill slaloms on pavement with a gentle slope.</a:t>
            </a:r>
          </a:p>
          <a:p>
            <a:pPr marL="1828800" lvl="3" indent="-457200">
              <a:buFont typeface="+mj-lt"/>
              <a:buAutoNum type="arabicPeriod"/>
            </a:pPr>
            <a:r>
              <a:rPr lang="en-US" sz="2700" dirty="0"/>
              <a:t>Describe how to pass a pedestrian or another skater from behind.</a:t>
            </a:r>
          </a:p>
          <a:p>
            <a:pPr marL="1828800" lvl="3" indent="-457200">
              <a:buFont typeface="+mj-lt"/>
              <a:buAutoNum type="arabicPeriod"/>
            </a:pPr>
            <a:r>
              <a:rPr lang="en-US" sz="2700" dirty="0"/>
              <a:t>Describe at least three ways to avoid an unforeseen obstacle while skating.</a:t>
            </a:r>
          </a:p>
          <a:p>
            <a:pPr marL="1828800" lvl="3" indent="-457200">
              <a:buFont typeface="+mj-lt"/>
              <a:buAutoNum type="arabicPeriod"/>
            </a:pPr>
            <a:r>
              <a:rPr lang="en-US" sz="2700" dirty="0"/>
              <a:t>Describe two ways to get on. and off a curb, and demonstrate at least one of these methods.</a:t>
            </a:r>
          </a:p>
          <a:p>
            <a:pPr marL="514350" indent="-514350">
              <a:buFont typeface="+mj-lt"/>
              <a:buAutoNum type="arabicPeriod" startAt="2"/>
            </a:pPr>
            <a:endParaRPr lang="en-US" dirty="0"/>
          </a:p>
          <a:p>
            <a:pPr marL="514350" indent="-514350">
              <a:buFont typeface="+mj-lt"/>
              <a:buAutoNum type="arabicPeriod" startAt="2"/>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3017663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1a</a:t>
            </a:r>
            <a:endParaRPr lang="en-US" dirty="0"/>
          </a:p>
        </p:txBody>
      </p:sp>
      <p:sp>
        <p:nvSpPr>
          <p:cNvPr id="5" name="Content Placeholder 4"/>
          <p:cNvSpPr>
            <a:spLocks noGrp="1"/>
          </p:cNvSpPr>
          <p:nvPr>
            <p:ph idx="1"/>
          </p:nvPr>
        </p:nvSpPr>
        <p:spPr>
          <a:xfrm>
            <a:off x="3044950" y="1229760"/>
            <a:ext cx="3359510" cy="2105515"/>
          </a:xfrm>
        </p:spPr>
        <p:txBody>
          <a:bodyPr>
            <a:normAutofit/>
          </a:bodyPr>
          <a:lstStyle/>
          <a:p>
            <a:pPr marL="0" lvl="1" indent="0">
              <a:lnSpc>
                <a:spcPct val="80000"/>
              </a:lnSpc>
              <a:buNone/>
            </a:pPr>
            <a:r>
              <a:rPr lang="en-US" sz="2000" dirty="0"/>
              <a:t>Explain to your counselor the most likely hazards associated with skating and what you should do to anticipate, help prevent, mitigate, and respond to these hazards.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510" y="253477"/>
            <a:ext cx="914400" cy="9334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460" y="1256458"/>
            <a:ext cx="2595985" cy="2078817"/>
          </a:xfrm>
          <a:prstGeom prst="rect">
            <a:avLst/>
          </a:prstGeom>
        </p:spPr>
      </p:pic>
    </p:spTree>
    <p:extLst>
      <p:ext uri="{BB962C8B-B14F-4D97-AF65-F5344CB8AC3E}">
        <p14:creationId xmlns:p14="http://schemas.microsoft.com/office/powerpoint/2010/main" val="110163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343" y="433880"/>
            <a:ext cx="8246070" cy="610820"/>
          </a:xfrm>
        </p:spPr>
        <p:txBody>
          <a:bodyPr>
            <a:normAutofit fontScale="90000"/>
          </a:bodyPr>
          <a:lstStyle/>
          <a:p>
            <a:r>
              <a:rPr lang="en-US" dirty="0" smtClean="0"/>
              <a:t>Hazards of Skating</a:t>
            </a:r>
            <a:endParaRPr lang="en-US" dirty="0"/>
          </a:p>
        </p:txBody>
      </p:sp>
      <p:sp>
        <p:nvSpPr>
          <p:cNvPr id="3" name="Content Placeholder 2"/>
          <p:cNvSpPr>
            <a:spLocks noGrp="1"/>
          </p:cNvSpPr>
          <p:nvPr>
            <p:ph idx="1"/>
          </p:nvPr>
        </p:nvSpPr>
        <p:spPr>
          <a:xfrm>
            <a:off x="143555" y="1960930"/>
            <a:ext cx="5191970" cy="3182570"/>
          </a:xfrm>
        </p:spPr>
        <p:txBody>
          <a:bodyPr>
            <a:normAutofit fontScale="62500" lnSpcReduction="20000"/>
          </a:bodyPr>
          <a:lstStyle/>
          <a:p>
            <a:pPr marL="514350" indent="-514350">
              <a:buFont typeface="+mj-lt"/>
              <a:buAutoNum type="arabicPeriod"/>
            </a:pPr>
            <a:r>
              <a:rPr lang="en-US" sz="2900" b="1" dirty="0" smtClean="0"/>
              <a:t>Ankle </a:t>
            </a:r>
            <a:r>
              <a:rPr lang="en-US" sz="2900" b="1" dirty="0"/>
              <a:t>Sprains &amp; Fractures</a:t>
            </a:r>
            <a:r>
              <a:rPr lang="en-US" sz="2900" dirty="0"/>
              <a:t/>
            </a:r>
            <a:br>
              <a:rPr lang="en-US" sz="2900" dirty="0"/>
            </a:br>
            <a:r>
              <a:rPr lang="en-US" sz="2900" dirty="0"/>
              <a:t>The intense weight and pressure placed upon the ankles during skating activity makes them susceptible to sprains and fractures. </a:t>
            </a:r>
            <a:endParaRPr lang="en-US" sz="2900" dirty="0" smtClean="0"/>
          </a:p>
          <a:p>
            <a:pPr marL="514350" indent="-514350">
              <a:buFont typeface="+mj-lt"/>
              <a:buAutoNum type="arabicPeriod"/>
            </a:pPr>
            <a:r>
              <a:rPr lang="en-US" sz="2900" b="1" dirty="0" smtClean="0"/>
              <a:t>Head </a:t>
            </a:r>
            <a:r>
              <a:rPr lang="en-US" sz="2900" b="1" dirty="0"/>
              <a:t>Injuries</a:t>
            </a:r>
            <a:r>
              <a:rPr lang="en-US" sz="2900" dirty="0"/>
              <a:t/>
            </a:r>
            <a:br>
              <a:rPr lang="en-US" sz="2900" dirty="0"/>
            </a:br>
            <a:r>
              <a:rPr lang="en-US" sz="2900" dirty="0"/>
              <a:t>When a loss of balance or control occurs, head injuries are a common and serious consequence. The ice surface is very dangerous as there is no cushion against impact. These skating injuries may include concussions or other traumatic brain injuries</a:t>
            </a:r>
            <a:r>
              <a:rPr lang="en-US" sz="2900" dirty="0" smtClean="0"/>
              <a:t>. Wear a helmet!</a:t>
            </a:r>
            <a:endParaRPr lang="en-US" sz="29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33" y="3182570"/>
            <a:ext cx="3036210" cy="18163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33" y="1158430"/>
            <a:ext cx="3036210" cy="2024140"/>
          </a:xfrm>
          <a:prstGeom prst="rect">
            <a:avLst/>
          </a:prstGeom>
        </p:spPr>
      </p:pic>
    </p:spTree>
    <p:extLst>
      <p:ext uri="{BB962C8B-B14F-4D97-AF65-F5344CB8AC3E}">
        <p14:creationId xmlns:p14="http://schemas.microsoft.com/office/powerpoint/2010/main" val="34150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716966"/>
            <a:ext cx="8246070" cy="610820"/>
          </a:xfrm>
        </p:spPr>
        <p:txBody>
          <a:bodyPr>
            <a:normAutofit fontScale="90000"/>
          </a:bodyPr>
          <a:lstStyle/>
          <a:p>
            <a:r>
              <a:rPr lang="en-US" dirty="0"/>
              <a:t>Hazards of </a:t>
            </a:r>
            <a:r>
              <a:rPr lang="en-US" dirty="0" smtClean="0"/>
              <a:t>Skating</a:t>
            </a:r>
            <a:br>
              <a:rPr lang="en-US" dirty="0" smtClean="0"/>
            </a:br>
            <a:r>
              <a:rPr lang="en-US" dirty="0" smtClean="0"/>
              <a:t> </a:t>
            </a:r>
            <a:r>
              <a:rPr lang="en-US" dirty="0"/>
              <a:t>(continued)</a:t>
            </a:r>
          </a:p>
        </p:txBody>
      </p:sp>
      <p:sp>
        <p:nvSpPr>
          <p:cNvPr id="3" name="Content Placeholder 2"/>
          <p:cNvSpPr>
            <a:spLocks noGrp="1"/>
          </p:cNvSpPr>
          <p:nvPr>
            <p:ph idx="1"/>
          </p:nvPr>
        </p:nvSpPr>
        <p:spPr>
          <a:xfrm>
            <a:off x="448966" y="1655520"/>
            <a:ext cx="5191969" cy="3359510"/>
          </a:xfrm>
        </p:spPr>
        <p:txBody>
          <a:bodyPr>
            <a:normAutofit fontScale="85000" lnSpcReduction="20000"/>
          </a:bodyPr>
          <a:lstStyle/>
          <a:p>
            <a:pPr marL="514350" indent="-514350">
              <a:buFont typeface="+mj-lt"/>
              <a:buAutoNum type="arabicPeriod" startAt="3"/>
            </a:pPr>
            <a:r>
              <a:rPr lang="en-US" sz="2300" b="1" dirty="0" smtClean="0"/>
              <a:t>ACL </a:t>
            </a:r>
            <a:r>
              <a:rPr lang="en-US" sz="2300" b="1" dirty="0"/>
              <a:t>Tears</a:t>
            </a:r>
            <a:r>
              <a:rPr lang="en-US" sz="2300" dirty="0"/>
              <a:t/>
            </a:r>
            <a:br>
              <a:rPr lang="en-US" sz="2300" dirty="0"/>
            </a:br>
            <a:r>
              <a:rPr lang="en-US" sz="2300" dirty="0"/>
              <a:t>The anterior cruciate ligament (ACL) runs diagonally through the middle of the knee and provides rotational stability. A traumatic injury, such as those commonly sustained during ice skating, can cause a tear of the ACL or surrounding menisci.</a:t>
            </a:r>
          </a:p>
          <a:p>
            <a:pPr marL="514350" indent="-514350">
              <a:buFont typeface="+mj-lt"/>
              <a:buAutoNum type="arabicPeriod" startAt="3"/>
            </a:pPr>
            <a:r>
              <a:rPr lang="en-US" sz="2300" b="1" dirty="0" smtClean="0"/>
              <a:t>Lacerations</a:t>
            </a:r>
            <a:r>
              <a:rPr lang="en-US" sz="2300" dirty="0" smtClean="0"/>
              <a:t/>
            </a:r>
            <a:br>
              <a:rPr lang="en-US" sz="2300" dirty="0" smtClean="0"/>
            </a:br>
            <a:r>
              <a:rPr lang="en-US" sz="2300" dirty="0" smtClean="0"/>
              <a:t>Sharp blades. Hard ice. Speed and precise movements. These combined factors put ice skaters at risk of lacerations of varying degrees of severity.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3640" y="1655520"/>
            <a:ext cx="3054100" cy="1527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640" y="3182570"/>
            <a:ext cx="3054100" cy="1716016"/>
          </a:xfrm>
          <a:prstGeom prst="rect">
            <a:avLst/>
          </a:prstGeom>
        </p:spPr>
      </p:pic>
    </p:spTree>
    <p:extLst>
      <p:ext uri="{BB962C8B-B14F-4D97-AF65-F5344CB8AC3E}">
        <p14:creationId xmlns:p14="http://schemas.microsoft.com/office/powerpoint/2010/main" val="4033917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2569</TotalTime>
  <Words>2252</Words>
  <Application>Microsoft Office PowerPoint</Application>
  <PresentationFormat>On-screen Show (16:9)</PresentationFormat>
  <Paragraphs>204</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Skating Merit Badge In-Line Skating Option</vt:lpstr>
      <vt:lpstr>PowerPoint Presentation</vt:lpstr>
      <vt:lpstr>Skating Merit Badge Requirements</vt:lpstr>
      <vt:lpstr>Skating Merit Badge Requirements</vt:lpstr>
      <vt:lpstr>Skating Merit Badge Requirements</vt:lpstr>
      <vt:lpstr>Skating Merit Badge Requirements</vt:lpstr>
      <vt:lpstr>Requirement 1a</vt:lpstr>
      <vt:lpstr>Hazards of Skating</vt:lpstr>
      <vt:lpstr>Hazards of Skating  (continued)</vt:lpstr>
      <vt:lpstr>Hazards of Skating (continued)</vt:lpstr>
      <vt:lpstr>Skating Safety Tips</vt:lpstr>
      <vt:lpstr>Skating Safety Tips  (continued)</vt:lpstr>
      <vt:lpstr>Requirement 1b</vt:lpstr>
      <vt:lpstr>First Aid for Hypothermia</vt:lpstr>
      <vt:lpstr>First Aid for Frostbite</vt:lpstr>
      <vt:lpstr>First Aid for Lacerations</vt:lpstr>
      <vt:lpstr>First Aid for Abrasions</vt:lpstr>
      <vt:lpstr>First Aid for Fractures</vt:lpstr>
      <vt:lpstr>First Aid for Sprains and Strains</vt:lpstr>
      <vt:lpstr>First Aid for Blisters</vt:lpstr>
      <vt:lpstr>First Aid for Blisters</vt:lpstr>
      <vt:lpstr>Symptoms of Heat Reactions</vt:lpstr>
      <vt:lpstr>First Aid for Heat Related Reactions</vt:lpstr>
      <vt:lpstr>Symptoms of Shock</vt:lpstr>
      <vt:lpstr>First Aid for Shock</vt:lpstr>
      <vt:lpstr>Requirement 2a In-Line Skating</vt:lpstr>
      <vt:lpstr>In-line Skating Safety Rules and Etiquette</vt:lpstr>
      <vt:lpstr>In-line Skating Safety Rules and Etiquette (cont.)</vt:lpstr>
      <vt:lpstr>Parts and  Functions of the  In-Line Skate</vt:lpstr>
      <vt:lpstr>Required and Recommended Safety Equipment</vt:lpstr>
      <vt:lpstr>In-Line Skate Care</vt:lpstr>
      <vt:lpstr>Requirement 2b In-Line Skating</vt:lpstr>
      <vt:lpstr>Skate Forward with Linked Strokes and Glide</vt:lpstr>
      <vt:lpstr>Stop Using Heel Brake</vt:lpstr>
      <vt:lpstr>Requirement 2c In-Line Skating</vt:lpstr>
      <vt:lpstr>Forward Crossover</vt:lpstr>
      <vt:lpstr>Forward, Linked Swizzles</vt:lpstr>
      <vt:lpstr>Linked, Backward Swizzles</vt:lpstr>
      <vt:lpstr>Lunge Turn</vt:lpstr>
      <vt:lpstr>Mohawk</vt:lpstr>
      <vt:lpstr>Requirement 2d In-Line Skating</vt:lpstr>
      <vt:lpstr>Downhill Slaloms</vt:lpstr>
      <vt:lpstr>Passing a Pedestrian or Skater from Behind</vt:lpstr>
      <vt:lpstr>How to Avoid an Unforeseen Obstacle</vt:lpstr>
      <vt:lpstr>Ways to Get On and Off a Curb</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Terry McKibben</cp:lastModifiedBy>
  <cp:revision>288</cp:revision>
  <dcterms:created xsi:type="dcterms:W3CDTF">2013-08-21T19:17:07Z</dcterms:created>
  <dcterms:modified xsi:type="dcterms:W3CDTF">2024-01-21T23:28:37Z</dcterms:modified>
</cp:coreProperties>
</file>